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7"/>
  </p:notesMasterIdLst>
  <p:sldIdLst>
    <p:sldId id="256" r:id="rId2"/>
    <p:sldId id="257" r:id="rId3"/>
    <p:sldId id="258" r:id="rId4"/>
    <p:sldId id="259" r:id="rId5"/>
    <p:sldId id="260" r:id="rId6"/>
    <p:sldId id="261" r:id="rId7"/>
    <p:sldId id="262" r:id="rId8"/>
    <p:sldId id="263" r:id="rId9"/>
    <p:sldId id="264" r:id="rId10"/>
    <p:sldId id="738" r:id="rId11"/>
    <p:sldId id="740" r:id="rId12"/>
    <p:sldId id="741" r:id="rId13"/>
    <p:sldId id="742" r:id="rId14"/>
    <p:sldId id="744" r:id="rId15"/>
    <p:sldId id="745" r:id="rId16"/>
    <p:sldId id="747" r:id="rId17"/>
    <p:sldId id="746" r:id="rId18"/>
    <p:sldId id="750" r:id="rId19"/>
    <p:sldId id="751" r:id="rId20"/>
    <p:sldId id="752" r:id="rId21"/>
    <p:sldId id="753" r:id="rId22"/>
    <p:sldId id="754" r:id="rId23"/>
    <p:sldId id="755" r:id="rId24"/>
    <p:sldId id="787" r:id="rId25"/>
    <p:sldId id="790" r:id="rId26"/>
    <p:sldId id="791" r:id="rId27"/>
    <p:sldId id="792" r:id="rId28"/>
    <p:sldId id="793" r:id="rId29"/>
    <p:sldId id="794" r:id="rId30"/>
    <p:sldId id="795" r:id="rId31"/>
    <p:sldId id="796" r:id="rId32"/>
    <p:sldId id="797" r:id="rId33"/>
    <p:sldId id="798" r:id="rId34"/>
    <p:sldId id="799" r:id="rId35"/>
    <p:sldId id="788" r:id="rId36"/>
    <p:sldId id="789" r:id="rId37"/>
    <p:sldId id="800" r:id="rId38"/>
    <p:sldId id="801" r:id="rId39"/>
    <p:sldId id="802" r:id="rId40"/>
    <p:sldId id="803" r:id="rId41"/>
    <p:sldId id="804" r:id="rId42"/>
    <p:sldId id="805" r:id="rId43"/>
    <p:sldId id="806" r:id="rId44"/>
    <p:sldId id="807" r:id="rId45"/>
    <p:sldId id="808" r:id="rId46"/>
    <p:sldId id="809" r:id="rId47"/>
    <p:sldId id="810" r:id="rId48"/>
    <p:sldId id="811" r:id="rId49"/>
    <p:sldId id="812" r:id="rId50"/>
    <p:sldId id="813" r:id="rId51"/>
    <p:sldId id="814" r:id="rId52"/>
    <p:sldId id="815" r:id="rId53"/>
    <p:sldId id="816" r:id="rId54"/>
    <p:sldId id="817" r:id="rId55"/>
    <p:sldId id="818" r:id="rId56"/>
    <p:sldId id="819" r:id="rId57"/>
    <p:sldId id="820" r:id="rId58"/>
    <p:sldId id="821" r:id="rId59"/>
    <p:sldId id="822" r:id="rId60"/>
    <p:sldId id="823" r:id="rId61"/>
    <p:sldId id="824" r:id="rId62"/>
    <p:sldId id="770" r:id="rId63"/>
    <p:sldId id="743" r:id="rId64"/>
    <p:sldId id="771" r:id="rId65"/>
    <p:sldId id="772" r:id="rId66"/>
    <p:sldId id="773" r:id="rId67"/>
    <p:sldId id="827" r:id="rId68"/>
    <p:sldId id="829" r:id="rId69"/>
    <p:sldId id="828" r:id="rId70"/>
    <p:sldId id="775" r:id="rId71"/>
    <p:sldId id="776" r:id="rId72"/>
    <p:sldId id="774" r:id="rId73"/>
    <p:sldId id="777" r:id="rId74"/>
    <p:sldId id="779" r:id="rId75"/>
    <p:sldId id="830" r:id="rId76"/>
    <p:sldId id="780" r:id="rId77"/>
    <p:sldId id="831" r:id="rId78"/>
    <p:sldId id="832" r:id="rId79"/>
    <p:sldId id="833" r:id="rId80"/>
    <p:sldId id="834" r:id="rId81"/>
    <p:sldId id="837" r:id="rId82"/>
    <p:sldId id="835" r:id="rId83"/>
    <p:sldId id="836" r:id="rId84"/>
    <p:sldId id="781" r:id="rId85"/>
    <p:sldId id="782" r:id="rId86"/>
    <p:sldId id="783" r:id="rId87"/>
    <p:sldId id="785" r:id="rId88"/>
    <p:sldId id="784" r:id="rId89"/>
    <p:sldId id="748" r:id="rId90"/>
    <p:sldId id="749" r:id="rId91"/>
    <p:sldId id="757" r:id="rId92"/>
    <p:sldId id="758" r:id="rId93"/>
    <p:sldId id="759" r:id="rId94"/>
    <p:sldId id="760" r:id="rId95"/>
    <p:sldId id="762" r:id="rId96"/>
    <p:sldId id="763" r:id="rId97"/>
    <p:sldId id="764" r:id="rId98"/>
    <p:sldId id="765" r:id="rId99"/>
    <p:sldId id="767" r:id="rId100"/>
    <p:sldId id="768" r:id="rId101"/>
    <p:sldId id="838" r:id="rId102"/>
    <p:sldId id="839" r:id="rId103"/>
    <p:sldId id="850" r:id="rId104"/>
    <p:sldId id="851" r:id="rId105"/>
    <p:sldId id="848" r:id="rId106"/>
    <p:sldId id="852" r:id="rId107"/>
    <p:sldId id="853" r:id="rId108"/>
    <p:sldId id="840" r:id="rId109"/>
    <p:sldId id="842" r:id="rId110"/>
    <p:sldId id="841" r:id="rId111"/>
    <p:sldId id="843" r:id="rId112"/>
    <p:sldId id="844" r:id="rId113"/>
    <p:sldId id="845" r:id="rId114"/>
    <p:sldId id="846" r:id="rId115"/>
    <p:sldId id="847" r:id="rId116"/>
    <p:sldId id="849" r:id="rId117"/>
    <p:sldId id="854" r:id="rId118"/>
    <p:sldId id="855" r:id="rId119"/>
    <p:sldId id="856" r:id="rId120"/>
    <p:sldId id="857" r:id="rId121"/>
    <p:sldId id="858" r:id="rId122"/>
    <p:sldId id="859" r:id="rId123"/>
    <p:sldId id="860" r:id="rId124"/>
    <p:sldId id="861" r:id="rId125"/>
    <p:sldId id="862" r:id="rId126"/>
    <p:sldId id="863" r:id="rId127"/>
    <p:sldId id="864" r:id="rId128"/>
    <p:sldId id="865" r:id="rId129"/>
    <p:sldId id="866" r:id="rId130"/>
    <p:sldId id="867" r:id="rId131"/>
    <p:sldId id="868" r:id="rId132"/>
    <p:sldId id="869" r:id="rId133"/>
    <p:sldId id="870" r:id="rId134"/>
    <p:sldId id="871" r:id="rId135"/>
    <p:sldId id="872" r:id="rId136"/>
    <p:sldId id="873" r:id="rId137"/>
    <p:sldId id="874" r:id="rId138"/>
    <p:sldId id="879" r:id="rId139"/>
    <p:sldId id="880" r:id="rId140"/>
    <p:sldId id="881" r:id="rId141"/>
    <p:sldId id="882" r:id="rId142"/>
    <p:sldId id="875" r:id="rId143"/>
    <p:sldId id="876" r:id="rId144"/>
    <p:sldId id="316" r:id="rId145"/>
    <p:sldId id="877" r:id="rId146"/>
    <p:sldId id="878" r:id="rId147"/>
    <p:sldId id="317" r:id="rId148"/>
    <p:sldId id="883" r:id="rId149"/>
    <p:sldId id="319" r:id="rId150"/>
    <p:sldId id="884" r:id="rId151"/>
    <p:sldId id="885" r:id="rId152"/>
    <p:sldId id="886" r:id="rId153"/>
    <p:sldId id="887" r:id="rId154"/>
    <p:sldId id="888" r:id="rId155"/>
    <p:sldId id="890" r:id="rId156"/>
    <p:sldId id="889" r:id="rId157"/>
    <p:sldId id="891" r:id="rId158"/>
    <p:sldId id="892" r:id="rId159"/>
    <p:sldId id="894" r:id="rId160"/>
    <p:sldId id="895" r:id="rId161"/>
    <p:sldId id="897" r:id="rId162"/>
    <p:sldId id="898" r:id="rId163"/>
    <p:sldId id="321" r:id="rId164"/>
    <p:sldId id="896" r:id="rId165"/>
    <p:sldId id="899" r:id="rId1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8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61" autoAdjust="0"/>
    <p:restoredTop sz="96374" autoAdjust="0"/>
  </p:normalViewPr>
  <p:slideViewPr>
    <p:cSldViewPr snapToGrid="0">
      <p:cViewPr varScale="1">
        <p:scale>
          <a:sx n="60" d="100"/>
          <a:sy n="60" d="100"/>
        </p:scale>
        <p:origin x="72" y="1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D30FC8-6D2E-471D-9EC2-5582F7FA11BE}" type="datetimeFigureOut">
              <a:rPr lang="en-US" smtClean="0"/>
              <a:t>21/10/25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40C6B-F97D-429C-BA2C-60E2891DD752}" type="slidenum">
              <a:rPr lang="en-US" smtClean="0"/>
              <a:t>‹#›</a:t>
            </a:fld>
            <a:endParaRPr lang="en-US"/>
          </a:p>
        </p:txBody>
      </p:sp>
    </p:spTree>
    <p:extLst>
      <p:ext uri="{BB962C8B-B14F-4D97-AF65-F5344CB8AC3E}">
        <p14:creationId xmlns:p14="http://schemas.microsoft.com/office/powerpoint/2010/main" val="3757253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340C6B-F97D-429C-BA2C-60E2891DD752}" type="slidenum">
              <a:rPr lang="en-US" smtClean="0"/>
              <a:t>59</a:t>
            </a:fld>
            <a:endParaRPr lang="en-US"/>
          </a:p>
        </p:txBody>
      </p:sp>
    </p:spTree>
    <p:extLst>
      <p:ext uri="{BB962C8B-B14F-4D97-AF65-F5344CB8AC3E}">
        <p14:creationId xmlns:p14="http://schemas.microsoft.com/office/powerpoint/2010/main" val="3486085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340C6B-F97D-429C-BA2C-60E2891DD752}" type="slidenum">
              <a:rPr lang="en-US" smtClean="0"/>
              <a:t>69</a:t>
            </a:fld>
            <a:endParaRPr lang="en-US"/>
          </a:p>
        </p:txBody>
      </p:sp>
    </p:spTree>
    <p:extLst>
      <p:ext uri="{BB962C8B-B14F-4D97-AF65-F5344CB8AC3E}">
        <p14:creationId xmlns:p14="http://schemas.microsoft.com/office/powerpoint/2010/main" val="1389951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340C6B-F97D-429C-BA2C-60E2891DD752}" type="slidenum">
              <a:rPr lang="en-US" smtClean="0"/>
              <a:t>70</a:t>
            </a:fld>
            <a:endParaRPr lang="en-US"/>
          </a:p>
        </p:txBody>
      </p:sp>
    </p:spTree>
    <p:extLst>
      <p:ext uri="{BB962C8B-B14F-4D97-AF65-F5344CB8AC3E}">
        <p14:creationId xmlns:p14="http://schemas.microsoft.com/office/powerpoint/2010/main" val="70586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340C6B-F97D-429C-BA2C-60E2891DD752}" type="slidenum">
              <a:rPr lang="en-US" smtClean="0"/>
              <a:t>75</a:t>
            </a:fld>
            <a:endParaRPr lang="en-US"/>
          </a:p>
        </p:txBody>
      </p:sp>
    </p:spTree>
    <p:extLst>
      <p:ext uri="{BB962C8B-B14F-4D97-AF65-F5344CB8AC3E}">
        <p14:creationId xmlns:p14="http://schemas.microsoft.com/office/powerpoint/2010/main" val="883798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logic is a thinking parts of  you program.</a:t>
            </a:r>
          </a:p>
          <a:p>
            <a:r>
              <a:rPr lang="en-US" dirty="0"/>
              <a:t>Tracking the package : workflow behind the package </a:t>
            </a:r>
          </a:p>
        </p:txBody>
      </p:sp>
      <p:sp>
        <p:nvSpPr>
          <p:cNvPr id="4" name="Slide Number Placeholder 3"/>
          <p:cNvSpPr>
            <a:spLocks noGrp="1"/>
          </p:cNvSpPr>
          <p:nvPr>
            <p:ph type="sldNum" sz="quarter" idx="5"/>
          </p:nvPr>
        </p:nvSpPr>
        <p:spPr/>
        <p:txBody>
          <a:bodyPr/>
          <a:lstStyle/>
          <a:p>
            <a:fld id="{C7340C6B-F97D-429C-BA2C-60E2891DD752}" type="slidenum">
              <a:rPr lang="en-US" smtClean="0"/>
              <a:t>91</a:t>
            </a:fld>
            <a:endParaRPr lang="en-US"/>
          </a:p>
        </p:txBody>
      </p:sp>
    </p:spTree>
    <p:extLst>
      <p:ext uri="{BB962C8B-B14F-4D97-AF65-F5344CB8AC3E}">
        <p14:creationId xmlns:p14="http://schemas.microsoft.com/office/powerpoint/2010/main" val="3189041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C7340C6B-F97D-429C-BA2C-60E2891DD752}" type="slidenum">
              <a:rPr lang="en-US" smtClean="0"/>
              <a:t>101</a:t>
            </a:fld>
            <a:endParaRPr lang="en-US"/>
          </a:p>
        </p:txBody>
      </p:sp>
    </p:spTree>
    <p:extLst>
      <p:ext uri="{BB962C8B-B14F-4D97-AF65-F5344CB8AC3E}">
        <p14:creationId xmlns:p14="http://schemas.microsoft.com/office/powerpoint/2010/main" val="4281809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不是靜態內部類</a:t>
            </a:r>
            <a:endParaRPr lang="en-US" altLang="zh-CN" dirty="0"/>
          </a:p>
          <a:p>
            <a:r>
              <a:rPr lang="en-US" altLang="zh-CN" dirty="0"/>
              <a:t>Not abstract class</a:t>
            </a:r>
            <a:endParaRPr lang="en-US" dirty="0"/>
          </a:p>
        </p:txBody>
      </p:sp>
      <p:sp>
        <p:nvSpPr>
          <p:cNvPr id="4" name="Slide Number Placeholder 3"/>
          <p:cNvSpPr>
            <a:spLocks noGrp="1"/>
          </p:cNvSpPr>
          <p:nvPr>
            <p:ph type="sldNum" sz="quarter" idx="5"/>
          </p:nvPr>
        </p:nvSpPr>
        <p:spPr/>
        <p:txBody>
          <a:bodyPr/>
          <a:lstStyle/>
          <a:p>
            <a:fld id="{C7340C6B-F97D-429C-BA2C-60E2891DD752}" type="slidenum">
              <a:rPr lang="en-US" smtClean="0"/>
              <a:t>102</a:t>
            </a:fld>
            <a:endParaRPr lang="en-US"/>
          </a:p>
        </p:txBody>
      </p:sp>
    </p:spTree>
    <p:extLst>
      <p:ext uri="{BB962C8B-B14F-4D97-AF65-F5344CB8AC3E}">
        <p14:creationId xmlns:p14="http://schemas.microsoft.com/office/powerpoint/2010/main" val="261410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C7340C6B-F97D-429C-BA2C-60E2891DD752}" type="slidenum">
              <a:rPr lang="en-US" smtClean="0"/>
              <a:t>114</a:t>
            </a:fld>
            <a:endParaRPr lang="en-US"/>
          </a:p>
        </p:txBody>
      </p:sp>
    </p:spTree>
    <p:extLst>
      <p:ext uri="{BB962C8B-B14F-4D97-AF65-F5344CB8AC3E}">
        <p14:creationId xmlns:p14="http://schemas.microsoft.com/office/powerpoint/2010/main" val="313056642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21/10/25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9B618960-8005-486C-9A75-10CB2AAC16F9}" type="slidenum">
              <a:rPr lang="en-US" smtClean="0"/>
              <a:t>‹#›</a:t>
            </a:fld>
            <a:endParaRPr lang="en-US"/>
          </a:p>
        </p:txBody>
      </p:sp>
    </p:spTree>
    <p:extLst>
      <p:ext uri="{BB962C8B-B14F-4D97-AF65-F5344CB8AC3E}">
        <p14:creationId xmlns:p14="http://schemas.microsoft.com/office/powerpoint/2010/main" val="313287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21/10/25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224232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21/10/25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754537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21/10/25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71274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63A1C593-65D0-4073-BCC9-577B9352EA97}" type="datetimeFigureOut">
              <a:rPr lang="en-US" smtClean="0"/>
              <a:t>21/10/25</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9B618960-8005-486C-9A75-10CB2AAC16F9}" type="slidenum">
              <a:rPr lang="en-US" smtClean="0"/>
              <a:t>‹#›</a:t>
            </a:fld>
            <a:endParaRPr lang="en-US"/>
          </a:p>
        </p:txBody>
      </p:sp>
    </p:spTree>
    <p:extLst>
      <p:ext uri="{BB962C8B-B14F-4D97-AF65-F5344CB8AC3E}">
        <p14:creationId xmlns:p14="http://schemas.microsoft.com/office/powerpoint/2010/main" val="44029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A1C593-65D0-4073-BCC9-577B9352EA97}" type="datetimeFigureOut">
              <a:rPr lang="en-US" smtClean="0"/>
              <a:t>21/10/25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412710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A1C593-65D0-4073-BCC9-577B9352EA97}" type="datetimeFigureOut">
              <a:rPr lang="en-US" smtClean="0"/>
              <a:t>21/10/25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045213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A1C593-65D0-4073-BCC9-577B9352EA97}" type="datetimeFigureOut">
              <a:rPr lang="en-US" smtClean="0"/>
              <a:t>21/10/25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892456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21/10/25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050639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21/10/25</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112596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21/10/25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281805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63A1C593-65D0-4073-BCC9-577B9352EA97}" type="datetimeFigureOut">
              <a:rPr lang="en-US" smtClean="0"/>
              <a:t>21/10/25</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12147792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image" Target="../media/image84.tmp"/><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www.liamipm.cyou:8080/EJBExample/faces/login-form.xhtml" TargetMode="External"/><Relationship Id="rId2" Type="http://schemas.openxmlformats.org/officeDocument/2006/relationships/image" Target="../media/image86.tmp"/><Relationship Id="rId1" Type="http://schemas.openxmlformats.org/officeDocument/2006/relationships/slideLayout" Target="../slideLayouts/slideLayout4.xml"/><Relationship Id="rId5" Type="http://schemas.openxmlformats.org/officeDocument/2006/relationships/image" Target="../media/image88.tmp"/><Relationship Id="rId4" Type="http://schemas.openxmlformats.org/officeDocument/2006/relationships/image" Target="../media/image87.tmp"/></Relationships>
</file>

<file path=ppt/slides/_rels/slide109.xml.rels><?xml version="1.0" encoding="UTF-8" standalone="yes"?>
<Relationships xmlns="http://schemas.openxmlformats.org/package/2006/relationships"><Relationship Id="rId3" Type="http://schemas.openxmlformats.org/officeDocument/2006/relationships/image" Target="../media/image90.tmp"/><Relationship Id="rId2" Type="http://schemas.openxmlformats.org/officeDocument/2006/relationships/image" Target="../media/image89.tmp"/><Relationship Id="rId1" Type="http://schemas.openxmlformats.org/officeDocument/2006/relationships/slideLayout" Target="../slideLayouts/slideLayout7.xml"/><Relationship Id="rId4" Type="http://schemas.openxmlformats.org/officeDocument/2006/relationships/image" Target="../media/image91.tm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hyperlink" Target="http://www.liamipm.cyou:8080/EJBExample/faces/login-form.xhtml" TargetMode="External"/><Relationship Id="rId2" Type="http://schemas.openxmlformats.org/officeDocument/2006/relationships/image" Target="../media/image93.tmp"/><Relationship Id="rId1" Type="http://schemas.openxmlformats.org/officeDocument/2006/relationships/slideLayout" Target="../slideLayouts/slideLayout6.xml"/><Relationship Id="rId4" Type="http://schemas.openxmlformats.org/officeDocument/2006/relationships/image" Target="../media/image87.tmp"/></Relationships>
</file>

<file path=ppt/slides/_rels/slide112.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96.tmp"/><Relationship Id="rId2" Type="http://schemas.openxmlformats.org/officeDocument/2006/relationships/image" Target="../media/image95.tmp"/><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98.tmp"/></Relationships>
</file>

<file path=ppt/slides/_rels/slide115.xml.rels><?xml version="1.0" encoding="UTF-8" standalone="yes"?>
<Relationships xmlns="http://schemas.openxmlformats.org/package/2006/relationships"><Relationship Id="rId3" Type="http://schemas.openxmlformats.org/officeDocument/2006/relationships/hyperlink" Target="https://docs.oracle.com/cd/E19798-01/821-1841/gipiz/index.html" TargetMode="External"/><Relationship Id="rId2" Type="http://schemas.openxmlformats.org/officeDocument/2006/relationships/image" Target="../media/image99.tmp"/><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100.tmp"/><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01.tmp"/><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102.tmp"/><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03.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s://docs.oracle.com/javaee/6/api/javax/inject/Inject.html" TargetMode="External"/><Relationship Id="rId2" Type="http://schemas.openxmlformats.org/officeDocument/2006/relationships/image" Target="../media/image104.tmp"/><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05.tmp"/><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88.tmp"/><Relationship Id="rId2" Type="http://schemas.openxmlformats.org/officeDocument/2006/relationships/image" Target="../media/image106.tmp"/><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07.tmp"/><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image" Target="../media/image108.tmp"/><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11.tmp"/><Relationship Id="rId2" Type="http://schemas.openxmlformats.org/officeDocument/2006/relationships/image" Target="../media/image110.tmp"/><Relationship Id="rId1" Type="http://schemas.openxmlformats.org/officeDocument/2006/relationships/slideLayout" Target="../slideLayouts/slideLayout7.xml"/><Relationship Id="rId5" Type="http://schemas.openxmlformats.org/officeDocument/2006/relationships/image" Target="../media/image113.tmp"/><Relationship Id="rId4" Type="http://schemas.openxmlformats.org/officeDocument/2006/relationships/image" Target="../media/image112.tmp"/></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4.tmp"/><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5.tmp"/><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6.tmp"/><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7.tmp"/><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2.xml"/><Relationship Id="rId4" Type="http://schemas.openxmlformats.org/officeDocument/2006/relationships/image" Target="../media/image16.tmp"/></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hyperlink" Target="http://servername/UpdateProduct/123/xxx/yyy" TargetMode="External"/><Relationship Id="rId2" Type="http://schemas.openxmlformats.org/officeDocument/2006/relationships/hyperlink" Target="http://servername/product/123" TargetMode="External"/><Relationship Id="rId1" Type="http://schemas.openxmlformats.org/officeDocument/2006/relationships/slideLayout" Target="../slideLayouts/slideLayout2.xml"/><Relationship Id="rId4" Type="http://schemas.openxmlformats.org/officeDocument/2006/relationships/hyperlink" Target="http://servername/product/%7bID%7d"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hyperlink" Target="http://www.tutorialspoint.com/restful/" TargetMode="External"/><Relationship Id="rId2" Type="http://schemas.openxmlformats.org/officeDocument/2006/relationships/hyperlink" Target="https://jersey.github.io/"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21.tmp"/><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23.tmp"/><Relationship Id="rId2" Type="http://schemas.openxmlformats.org/officeDocument/2006/relationships/image" Target="../media/image122.tmp"/><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25.tmp"/><Relationship Id="rId2" Type="http://schemas.openxmlformats.org/officeDocument/2006/relationships/image" Target="../media/image124.tmp"/><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27.tmp"/><Relationship Id="rId2" Type="http://schemas.openxmlformats.org/officeDocument/2006/relationships/image" Target="../media/image126.tmp"/><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27.tmp"/><Relationship Id="rId2" Type="http://schemas.openxmlformats.org/officeDocument/2006/relationships/image" Target="../media/image128.tmp"/><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29.tmp"/><Relationship Id="rId2" Type="http://schemas.openxmlformats.org/officeDocument/2006/relationships/image" Target="../media/image127.tmp"/><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31.tmp"/><Relationship Id="rId2" Type="http://schemas.openxmlformats.org/officeDocument/2006/relationships/image" Target="../media/image130.tmp"/><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31.tmp"/><Relationship Id="rId2" Type="http://schemas.openxmlformats.org/officeDocument/2006/relationships/image" Target="../media/image132.tmp"/><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134.tmp"/><Relationship Id="rId2" Type="http://schemas.openxmlformats.org/officeDocument/2006/relationships/image" Target="../media/image133.tmp"/><Relationship Id="rId1" Type="http://schemas.openxmlformats.org/officeDocument/2006/relationships/slideLayout" Target="../slideLayouts/slideLayout7.xml"/><Relationship Id="rId4" Type="http://schemas.openxmlformats.org/officeDocument/2006/relationships/image" Target="../media/image135.tmp"/></Relationships>
</file>

<file path=ppt/slides/_rels/slide159.xml.rels><?xml version="1.0" encoding="UTF-8" standalone="yes"?>
<Relationships xmlns="http://schemas.openxmlformats.org/package/2006/relationships"><Relationship Id="rId3" Type="http://schemas.openxmlformats.org/officeDocument/2006/relationships/image" Target="../media/image134.tmp"/><Relationship Id="rId2" Type="http://schemas.openxmlformats.org/officeDocument/2006/relationships/image" Target="../media/image133.tmp"/><Relationship Id="rId1" Type="http://schemas.openxmlformats.org/officeDocument/2006/relationships/slideLayout" Target="../slideLayouts/slideLayout7.xml"/><Relationship Id="rId4" Type="http://schemas.openxmlformats.org/officeDocument/2006/relationships/image" Target="../media/image135.tmp"/></Relationships>
</file>

<file path=ppt/slides/_rels/slide1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2.xml"/><Relationship Id="rId4" Type="http://schemas.openxmlformats.org/officeDocument/2006/relationships/hyperlink" Target="http://www.liamipm.cyou:8080/JSPLogin/" TargetMode="External"/></Relationships>
</file>

<file path=ppt/slides/_rels/slide160.xml.rels><?xml version="1.0" encoding="UTF-8" standalone="yes"?>
<Relationships xmlns="http://schemas.openxmlformats.org/package/2006/relationships"><Relationship Id="rId3" Type="http://schemas.openxmlformats.org/officeDocument/2006/relationships/image" Target="../media/image134.tmp"/><Relationship Id="rId2" Type="http://schemas.openxmlformats.org/officeDocument/2006/relationships/image" Target="../media/image133.tmp"/><Relationship Id="rId1" Type="http://schemas.openxmlformats.org/officeDocument/2006/relationships/slideLayout" Target="../slideLayouts/slideLayout7.xml"/><Relationship Id="rId4" Type="http://schemas.openxmlformats.org/officeDocument/2006/relationships/image" Target="../media/image136.tmp"/></Relationships>
</file>

<file path=ppt/slides/_rels/slide161.xml.rels><?xml version="1.0" encoding="UTF-8" standalone="yes"?>
<Relationships xmlns="http://schemas.openxmlformats.org/package/2006/relationships"><Relationship Id="rId3" Type="http://schemas.openxmlformats.org/officeDocument/2006/relationships/image" Target="../media/image133.tmp"/><Relationship Id="rId2" Type="http://schemas.openxmlformats.org/officeDocument/2006/relationships/image" Target="../media/image137.tmp"/><Relationship Id="rId1" Type="http://schemas.openxmlformats.org/officeDocument/2006/relationships/slideLayout" Target="../slideLayouts/slideLayout7.xml"/><Relationship Id="rId4" Type="http://schemas.openxmlformats.org/officeDocument/2006/relationships/image" Target="../media/image134.tmp"/></Relationships>
</file>

<file path=ppt/slides/_rels/slide162.xml.rels><?xml version="1.0" encoding="UTF-8" standalone="yes"?>
<Relationships xmlns="http://schemas.openxmlformats.org/package/2006/relationships"><Relationship Id="rId3" Type="http://schemas.openxmlformats.org/officeDocument/2006/relationships/image" Target="../media/image138.tmp"/><Relationship Id="rId2" Type="http://schemas.openxmlformats.org/officeDocument/2006/relationships/image" Target="../media/image133.tmp"/><Relationship Id="rId1" Type="http://schemas.openxmlformats.org/officeDocument/2006/relationships/slideLayout" Target="../slideLayouts/slideLayout7.xml"/><Relationship Id="rId4" Type="http://schemas.openxmlformats.org/officeDocument/2006/relationships/image" Target="../media/image134.tmp"/></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www.liamipm.cyou:8080/restDemo/" TargetMode="External"/><Relationship Id="rId2" Type="http://schemas.openxmlformats.org/officeDocument/2006/relationships/image" Target="../media/image139.tmp"/><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hyperlink" Target="https://web.postman.com/" TargetMode="External"/><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2.xml"/><Relationship Id="rId4" Type="http://schemas.openxmlformats.org/officeDocument/2006/relationships/hyperlink" Target="http://www.liamipm.cyou:8080/LoginJSP2/"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liamipm.cyou:8080/StockServletExample/" TargetMode="External"/><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jcp.org/en/jsr/al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en.wikipedia.org/wiki/Comparison_of_web_application_framework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image" Target="../media/image50.tmp"/><Relationship Id="rId1" Type="http://schemas.openxmlformats.org/officeDocument/2006/relationships/slideLayout" Target="../slideLayouts/slideLayout2.xml"/><Relationship Id="rId4" Type="http://schemas.openxmlformats.org/officeDocument/2006/relationships/image" Target="../media/image52.tmp"/></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en.wikipedia.org/wiki/Comparison_of_web_application_frameworks"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goo.gl/ktMFj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7.tmp"/></Relationships>
</file>

<file path=ppt/slides/_rels/slide71.xml.rels><?xml version="1.0" encoding="UTF-8" standalone="yes"?>
<Relationships xmlns="http://schemas.openxmlformats.org/package/2006/relationships"><Relationship Id="rId3" Type="http://schemas.openxmlformats.org/officeDocument/2006/relationships/hyperlink" Target="http://www.liamipm.cyou:8080/FirstJSF/" TargetMode="External"/><Relationship Id="rId2" Type="http://schemas.openxmlformats.org/officeDocument/2006/relationships/image" Target="../media/image58.tmp"/><Relationship Id="rId1" Type="http://schemas.openxmlformats.org/officeDocument/2006/relationships/slideLayout" Target="../slideLayouts/slideLayout2.xml"/><Relationship Id="rId5" Type="http://schemas.openxmlformats.org/officeDocument/2006/relationships/image" Target="../media/image60.tmp"/><Relationship Id="rId4" Type="http://schemas.openxmlformats.org/officeDocument/2006/relationships/image" Target="../media/image59.tmp"/></Relationships>
</file>

<file path=ppt/slides/_rels/slide72.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image" Target="../media/image61.tmp"/><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image" Target="../media/image62.tmp"/><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image" Target="../media/image64.tmp"/><Relationship Id="rId1" Type="http://schemas.openxmlformats.org/officeDocument/2006/relationships/slideLayout" Target="../slideLayouts/slideLayout2.xml"/><Relationship Id="rId4" Type="http://schemas.openxmlformats.org/officeDocument/2006/relationships/image" Target="../media/image66.tmp"/></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javaee.github.io/tutorial/toc.html" TargetMode="External"/><Relationship Id="rId2" Type="http://schemas.openxmlformats.org/officeDocument/2006/relationships/hyperlink" Target="https://docs.oracle.com/javaee/7/tutorial/index.html"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image" Target="../media/image61.tmp"/><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image" Target="../media/image67.tmp"/><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image" Target="../media/image69.tmp"/><Relationship Id="rId1" Type="http://schemas.openxmlformats.org/officeDocument/2006/relationships/slideLayout" Target="../slideLayouts/slideLayout2.xml"/><Relationship Id="rId5" Type="http://schemas.openxmlformats.org/officeDocument/2006/relationships/image" Target="../media/image71.tmp"/><Relationship Id="rId4" Type="http://schemas.openxmlformats.org/officeDocument/2006/relationships/hyperlink" Target="http://liamipm.cyou:8080/scopesExample/" TargetMode="External"/></Relationships>
</file>

<file path=ppt/slides/_rels/slide86.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image" Target="../media/image73.tmp"/><Relationship Id="rId1" Type="http://schemas.openxmlformats.org/officeDocument/2006/relationships/slideLayout" Target="../slideLayouts/slideLayout4.xml"/><Relationship Id="rId4" Type="http://schemas.openxmlformats.org/officeDocument/2006/relationships/image" Target="../media/image75.tmp"/></Relationships>
</file>

<file path=ppt/slides/_rels/slide88.xml.rels><?xml version="1.0" encoding="UTF-8" standalone="yes"?>
<Relationships xmlns="http://schemas.openxmlformats.org/package/2006/relationships"><Relationship Id="rId3" Type="http://schemas.openxmlformats.org/officeDocument/2006/relationships/image" Target="../media/image77.tmp"/><Relationship Id="rId7" Type="http://schemas.openxmlformats.org/officeDocument/2006/relationships/hyperlink" Target="http://www.liamipm.cyou:8080/scopesExample/faces/clickFormApplicationScoped.xhtml" TargetMode="External"/><Relationship Id="rId2" Type="http://schemas.openxmlformats.org/officeDocument/2006/relationships/image" Target="../media/image76.tmp"/><Relationship Id="rId1" Type="http://schemas.openxmlformats.org/officeDocument/2006/relationships/slideLayout" Target="../slideLayouts/slideLayout2.xml"/><Relationship Id="rId6" Type="http://schemas.openxmlformats.org/officeDocument/2006/relationships/hyperlink" Target="http://www.liamipm.cyou:8080/scopesExample/faces/clickFormSessionScoped.xhtml" TargetMode="External"/><Relationship Id="rId5" Type="http://schemas.openxmlformats.org/officeDocument/2006/relationships/hyperlink" Target="http://www.liamipm.cyou:8080/scopesExample/faces/clickFormRequestScoped.xhtml" TargetMode="External"/><Relationship Id="rId4" Type="http://schemas.openxmlformats.org/officeDocument/2006/relationships/image" Target="../media/image78.tmp"/></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Chapter four </a:t>
            </a:r>
            <a:endParaRPr lang="en-US" dirty="0"/>
          </a:p>
        </p:txBody>
      </p:sp>
      <p:sp>
        <p:nvSpPr>
          <p:cNvPr id="3" name="Subtitle 2"/>
          <p:cNvSpPr>
            <a:spLocks noGrp="1"/>
          </p:cNvSpPr>
          <p:nvPr>
            <p:ph type="subTitle" idx="1"/>
          </p:nvPr>
        </p:nvSpPr>
        <p:spPr/>
        <p:txBody>
          <a:bodyPr/>
          <a:lstStyle/>
          <a:p>
            <a:r>
              <a:rPr lang="en-US" dirty="0"/>
              <a:t>Advanced Enterprise Software Development</a:t>
            </a:r>
          </a:p>
        </p:txBody>
      </p:sp>
    </p:spTree>
    <p:extLst>
      <p:ext uri="{BB962C8B-B14F-4D97-AF65-F5344CB8AC3E}">
        <p14:creationId xmlns:p14="http://schemas.microsoft.com/office/powerpoint/2010/main" val="3072013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36418-C3B5-4F74-80BD-4003D1D40504}"/>
              </a:ext>
            </a:extLst>
          </p:cNvPr>
          <p:cNvSpPr>
            <a:spLocks noGrp="1"/>
          </p:cNvSpPr>
          <p:nvPr>
            <p:ph type="title"/>
          </p:nvPr>
        </p:nvSpPr>
        <p:spPr/>
        <p:txBody>
          <a:bodyPr/>
          <a:lstStyle/>
          <a:p>
            <a:r>
              <a:rPr lang="en-US" dirty="0"/>
              <a:t>Introduction to Java Server Pages (JSP)</a:t>
            </a:r>
          </a:p>
        </p:txBody>
      </p:sp>
      <p:sp>
        <p:nvSpPr>
          <p:cNvPr id="3" name="Content Placeholder 2">
            <a:extLst>
              <a:ext uri="{FF2B5EF4-FFF2-40B4-BE49-F238E27FC236}">
                <a16:creationId xmlns:a16="http://schemas.microsoft.com/office/drawing/2014/main" id="{A4C43E87-C7E4-449C-BBF1-8499581F5135}"/>
              </a:ext>
            </a:extLst>
          </p:cNvPr>
          <p:cNvSpPr>
            <a:spLocks noGrp="1"/>
          </p:cNvSpPr>
          <p:nvPr>
            <p:ph idx="1"/>
          </p:nvPr>
        </p:nvSpPr>
        <p:spPr>
          <a:xfrm>
            <a:off x="778216" y="1884752"/>
            <a:ext cx="10515600" cy="4351338"/>
          </a:xfrm>
        </p:spPr>
        <p:txBody>
          <a:bodyPr>
            <a:normAutofit/>
          </a:bodyPr>
          <a:lstStyle/>
          <a:p>
            <a:r>
              <a:rPr lang="en-US" sz="2000" dirty="0"/>
              <a:t>Writing plenty of HTML code inside a Java Servlet is a nightmare</a:t>
            </a:r>
          </a:p>
          <a:p>
            <a:r>
              <a:rPr lang="en-US" sz="2000" dirty="0"/>
              <a:t>JSP on the other hand is writing Java code inside the HTML files</a:t>
            </a:r>
          </a:p>
          <a:p>
            <a:r>
              <a:rPr lang="en-US" sz="2000" dirty="0"/>
              <a:t>JSP helps to present the HTML response objects easily</a:t>
            </a:r>
          </a:p>
          <a:p>
            <a:r>
              <a:rPr lang="en-US" sz="2000" dirty="0"/>
              <a:t>Changing a Java Servlet may require restarting server to take effect, but JSP is complied in run-time. So, we can always get the latest version of our web applications</a:t>
            </a:r>
          </a:p>
          <a:p>
            <a:r>
              <a:rPr lang="en-US" sz="2000" dirty="0"/>
              <a:t>JSP is the extension of Java Servlet, and container will translate JSP into servlet (Java file), so you don’t need to compile JSP file</a:t>
            </a:r>
          </a:p>
        </p:txBody>
      </p:sp>
      <p:grpSp>
        <p:nvGrpSpPr>
          <p:cNvPr id="55" name="Group 54">
            <a:extLst>
              <a:ext uri="{FF2B5EF4-FFF2-40B4-BE49-F238E27FC236}">
                <a16:creationId xmlns:a16="http://schemas.microsoft.com/office/drawing/2014/main" id="{7E806870-1FBA-4BCE-9CC7-E8297CD7BB4C}"/>
              </a:ext>
            </a:extLst>
          </p:cNvPr>
          <p:cNvGrpSpPr/>
          <p:nvPr/>
        </p:nvGrpSpPr>
        <p:grpSpPr>
          <a:xfrm>
            <a:off x="274341" y="4563834"/>
            <a:ext cx="11079459" cy="1868716"/>
            <a:chOff x="874275" y="4577350"/>
            <a:chExt cx="11079459" cy="1868716"/>
          </a:xfrm>
        </p:grpSpPr>
        <p:pic>
          <p:nvPicPr>
            <p:cNvPr id="1028" name="Picture 4" descr="Person user icon -">
              <a:extLst>
                <a:ext uri="{FF2B5EF4-FFF2-40B4-BE49-F238E27FC236}">
                  <a16:creationId xmlns:a16="http://schemas.microsoft.com/office/drawing/2014/main" id="{6FDF2DC6-16CB-4F71-A98E-2841D7F97E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4275" y="4577350"/>
              <a:ext cx="1349101" cy="1349101"/>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6D7755AD-3A7F-4877-A3C6-A51F2CB628E7}"/>
                </a:ext>
              </a:extLst>
            </p:cNvPr>
            <p:cNvGrpSpPr/>
            <p:nvPr/>
          </p:nvGrpSpPr>
          <p:grpSpPr>
            <a:xfrm>
              <a:off x="898183" y="4714237"/>
              <a:ext cx="11055551" cy="1731829"/>
              <a:chOff x="898183" y="4714237"/>
              <a:chExt cx="11055551" cy="1731829"/>
            </a:xfrm>
          </p:grpSpPr>
          <p:pic>
            <p:nvPicPr>
              <p:cNvPr id="1026" name="Picture 2" descr="File Icons - Download Free Vector Icons | Noun Project">
                <a:extLst>
                  <a:ext uri="{FF2B5EF4-FFF2-40B4-BE49-F238E27FC236}">
                    <a16:creationId xmlns:a16="http://schemas.microsoft.com/office/drawing/2014/main" id="{3B2214A5-C681-4AE3-814D-A79625544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0986" y="4714237"/>
                <a:ext cx="1077184" cy="10771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ile Icons - Download Free Vector Icons | Noun Project">
                <a:extLst>
                  <a:ext uri="{FF2B5EF4-FFF2-40B4-BE49-F238E27FC236}">
                    <a16:creationId xmlns:a16="http://schemas.microsoft.com/office/drawing/2014/main" id="{364EC688-0F85-4820-B159-36251B335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8006" y="4722551"/>
                <a:ext cx="1077184" cy="10771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le Icons - Download Free Vector Icons | Noun Project">
                <a:extLst>
                  <a:ext uri="{FF2B5EF4-FFF2-40B4-BE49-F238E27FC236}">
                    <a16:creationId xmlns:a16="http://schemas.microsoft.com/office/drawing/2014/main" id="{6DF0063E-563B-46AD-8245-1137C80660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5152" y="4729880"/>
                <a:ext cx="1077184" cy="1077184"/>
              </a:xfrm>
              <a:prstGeom prst="rect">
                <a:avLst/>
              </a:prstGeom>
              <a:noFill/>
              <a:extLst>
                <a:ext uri="{909E8E84-426E-40DD-AFC4-6F175D3DCCD1}">
                  <a14:hiddenFill xmlns:a14="http://schemas.microsoft.com/office/drawing/2010/main">
                    <a:solidFill>
                      <a:srgbClr val="FFFFFF"/>
                    </a:solidFill>
                  </a14:hiddenFill>
                </a:ext>
              </a:extLst>
            </p:spPr>
          </p:pic>
          <p:sp>
            <p:nvSpPr>
              <p:cNvPr id="5" name="Hexagon 4">
                <a:extLst>
                  <a:ext uri="{FF2B5EF4-FFF2-40B4-BE49-F238E27FC236}">
                    <a16:creationId xmlns:a16="http://schemas.microsoft.com/office/drawing/2014/main" id="{38849652-4459-485A-A944-E380FFC7867B}"/>
                  </a:ext>
                </a:extLst>
              </p:cNvPr>
              <p:cNvSpPr/>
              <p:nvPr/>
            </p:nvSpPr>
            <p:spPr>
              <a:xfrm>
                <a:off x="10289826" y="4860059"/>
                <a:ext cx="1663908" cy="809496"/>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Servlet</a:t>
                </a:r>
              </a:p>
              <a:p>
                <a:pPr algn="ctr"/>
                <a:r>
                  <a:rPr lang="en-US" dirty="0"/>
                  <a:t>Object</a:t>
                </a:r>
              </a:p>
            </p:txBody>
          </p:sp>
          <p:sp>
            <p:nvSpPr>
              <p:cNvPr id="6" name="TextBox 5">
                <a:extLst>
                  <a:ext uri="{FF2B5EF4-FFF2-40B4-BE49-F238E27FC236}">
                    <a16:creationId xmlns:a16="http://schemas.microsoft.com/office/drawing/2014/main" id="{E467B20A-FAAF-402E-93F6-BB0721900627}"/>
                  </a:ext>
                </a:extLst>
              </p:cNvPr>
              <p:cNvSpPr txBox="1"/>
              <p:nvPr/>
            </p:nvSpPr>
            <p:spPr>
              <a:xfrm flipH="1">
                <a:off x="898183" y="5867041"/>
                <a:ext cx="1313109" cy="369332"/>
              </a:xfrm>
              <a:prstGeom prst="rect">
                <a:avLst/>
              </a:prstGeom>
              <a:noFill/>
            </p:spPr>
            <p:txBody>
              <a:bodyPr wrap="square" rtlCol="0">
                <a:spAutoFit/>
              </a:bodyPr>
              <a:lstStyle/>
              <a:p>
                <a:pPr algn="ctr"/>
                <a:r>
                  <a:rPr lang="en-US" dirty="0"/>
                  <a:t>Developer</a:t>
                </a:r>
              </a:p>
            </p:txBody>
          </p:sp>
          <p:sp>
            <p:nvSpPr>
              <p:cNvPr id="12" name="TextBox 11">
                <a:extLst>
                  <a:ext uri="{FF2B5EF4-FFF2-40B4-BE49-F238E27FC236}">
                    <a16:creationId xmlns:a16="http://schemas.microsoft.com/office/drawing/2014/main" id="{0FC94270-C39C-4709-B5AC-6237F5C6727E}"/>
                  </a:ext>
                </a:extLst>
              </p:cNvPr>
              <p:cNvSpPr txBox="1"/>
              <p:nvPr/>
            </p:nvSpPr>
            <p:spPr>
              <a:xfrm flipH="1">
                <a:off x="3464974" y="5866758"/>
                <a:ext cx="1207649" cy="369332"/>
              </a:xfrm>
              <a:prstGeom prst="rect">
                <a:avLst/>
              </a:prstGeom>
              <a:noFill/>
            </p:spPr>
            <p:txBody>
              <a:bodyPr wrap="square" rtlCol="0">
                <a:spAutoFit/>
              </a:bodyPr>
              <a:lstStyle/>
              <a:p>
                <a:pPr algn="ctr"/>
                <a:r>
                  <a:rPr lang="en-US" dirty="0" err="1"/>
                  <a:t>MyJSP.jsp</a:t>
                </a:r>
                <a:endParaRPr lang="en-US" dirty="0"/>
              </a:p>
            </p:txBody>
          </p:sp>
          <p:sp>
            <p:nvSpPr>
              <p:cNvPr id="13" name="TextBox 12">
                <a:extLst>
                  <a:ext uri="{FF2B5EF4-FFF2-40B4-BE49-F238E27FC236}">
                    <a16:creationId xmlns:a16="http://schemas.microsoft.com/office/drawing/2014/main" id="{BCD35399-FDA3-47D7-88AE-79DA1A931306}"/>
                  </a:ext>
                </a:extLst>
              </p:cNvPr>
              <p:cNvSpPr txBox="1"/>
              <p:nvPr/>
            </p:nvSpPr>
            <p:spPr>
              <a:xfrm flipH="1">
                <a:off x="5817541" y="5866758"/>
                <a:ext cx="1207649" cy="369332"/>
              </a:xfrm>
              <a:prstGeom prst="rect">
                <a:avLst/>
              </a:prstGeom>
              <a:noFill/>
            </p:spPr>
            <p:txBody>
              <a:bodyPr wrap="square" rtlCol="0">
                <a:spAutoFit/>
              </a:bodyPr>
              <a:lstStyle/>
              <a:p>
                <a:pPr algn="ctr"/>
                <a:r>
                  <a:rPr lang="en-US" dirty="0"/>
                  <a:t>MyJSP.java</a:t>
                </a:r>
              </a:p>
            </p:txBody>
          </p:sp>
          <p:sp>
            <p:nvSpPr>
              <p:cNvPr id="14" name="TextBox 13">
                <a:extLst>
                  <a:ext uri="{FF2B5EF4-FFF2-40B4-BE49-F238E27FC236}">
                    <a16:creationId xmlns:a16="http://schemas.microsoft.com/office/drawing/2014/main" id="{24FCF931-932F-45C8-974C-277039E7A9A0}"/>
                  </a:ext>
                </a:extLst>
              </p:cNvPr>
              <p:cNvSpPr txBox="1"/>
              <p:nvPr/>
            </p:nvSpPr>
            <p:spPr>
              <a:xfrm flipH="1">
                <a:off x="7813049" y="5866758"/>
                <a:ext cx="1393173" cy="369332"/>
              </a:xfrm>
              <a:prstGeom prst="rect">
                <a:avLst/>
              </a:prstGeom>
              <a:noFill/>
            </p:spPr>
            <p:txBody>
              <a:bodyPr wrap="square" rtlCol="0">
                <a:spAutoFit/>
              </a:bodyPr>
              <a:lstStyle/>
              <a:p>
                <a:pPr algn="ctr"/>
                <a:r>
                  <a:rPr lang="en-US" dirty="0" err="1"/>
                  <a:t>MyJSP.class</a:t>
                </a:r>
                <a:endParaRPr lang="en-US" dirty="0"/>
              </a:p>
            </p:txBody>
          </p:sp>
          <p:sp>
            <p:nvSpPr>
              <p:cNvPr id="15" name="TextBox 14">
                <a:extLst>
                  <a:ext uri="{FF2B5EF4-FFF2-40B4-BE49-F238E27FC236}">
                    <a16:creationId xmlns:a16="http://schemas.microsoft.com/office/drawing/2014/main" id="{D0BA48D9-4512-4F26-B856-87B807966D9B}"/>
                  </a:ext>
                </a:extLst>
              </p:cNvPr>
              <p:cNvSpPr txBox="1"/>
              <p:nvPr/>
            </p:nvSpPr>
            <p:spPr>
              <a:xfrm flipH="1">
                <a:off x="10459902" y="5799735"/>
                <a:ext cx="1349100" cy="646331"/>
              </a:xfrm>
              <a:prstGeom prst="rect">
                <a:avLst/>
              </a:prstGeom>
              <a:noFill/>
            </p:spPr>
            <p:txBody>
              <a:bodyPr wrap="square" rtlCol="0">
                <a:spAutoFit/>
              </a:bodyPr>
              <a:lstStyle/>
              <a:p>
                <a:pPr algn="ctr"/>
                <a:r>
                  <a:rPr lang="en-US" dirty="0" err="1"/>
                  <a:t>MyJSP_jsp</a:t>
                </a:r>
                <a:endParaRPr lang="en-US" dirty="0"/>
              </a:p>
              <a:p>
                <a:pPr algn="ctr"/>
                <a:r>
                  <a:rPr lang="en-US" dirty="0"/>
                  <a:t>Servlet</a:t>
                </a:r>
              </a:p>
            </p:txBody>
          </p:sp>
          <p:cxnSp>
            <p:nvCxnSpPr>
              <p:cNvPr id="10" name="Straight Arrow Connector 9">
                <a:extLst>
                  <a:ext uri="{FF2B5EF4-FFF2-40B4-BE49-F238E27FC236}">
                    <a16:creationId xmlns:a16="http://schemas.microsoft.com/office/drawing/2014/main" id="{C69E3F71-D176-43E9-8392-738D40DD6D58}"/>
                  </a:ext>
                </a:extLst>
              </p:cNvPr>
              <p:cNvCxnSpPr>
                <a:stCxn id="1028" idx="3"/>
                <a:endCxn id="1026" idx="1"/>
              </p:cNvCxnSpPr>
              <p:nvPr/>
            </p:nvCxnSpPr>
            <p:spPr>
              <a:xfrm>
                <a:off x="2223376" y="5251901"/>
                <a:ext cx="1327610" cy="9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DA83C2B-60B2-462D-891A-3695EA596CA3}"/>
                  </a:ext>
                </a:extLst>
              </p:cNvPr>
              <p:cNvCxnSpPr>
                <a:cxnSpLocks/>
                <a:stCxn id="1026" idx="3"/>
                <a:endCxn id="7" idx="1"/>
              </p:cNvCxnSpPr>
              <p:nvPr/>
            </p:nvCxnSpPr>
            <p:spPr>
              <a:xfrm>
                <a:off x="4628170" y="5252829"/>
                <a:ext cx="1319836" cy="83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0635CB3-C3A0-4F77-9197-666EE83C47DD}"/>
                  </a:ext>
                </a:extLst>
              </p:cNvPr>
              <p:cNvCxnSpPr>
                <a:cxnSpLocks/>
                <a:stCxn id="7" idx="3"/>
                <a:endCxn id="8" idx="1"/>
              </p:cNvCxnSpPr>
              <p:nvPr/>
            </p:nvCxnSpPr>
            <p:spPr>
              <a:xfrm>
                <a:off x="7025190" y="5261143"/>
                <a:ext cx="979962" cy="73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0091661-FD27-4DC5-B891-02932B8D40F6}"/>
                  </a:ext>
                </a:extLst>
              </p:cNvPr>
              <p:cNvCxnSpPr>
                <a:cxnSpLocks/>
                <a:stCxn id="8" idx="3"/>
                <a:endCxn id="5" idx="3"/>
              </p:cNvCxnSpPr>
              <p:nvPr/>
            </p:nvCxnSpPr>
            <p:spPr>
              <a:xfrm flipV="1">
                <a:off x="9082336" y="5264807"/>
                <a:ext cx="1207490" cy="36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47C4488-7360-435C-982C-2331DD044ED9}"/>
                  </a:ext>
                </a:extLst>
              </p:cNvPr>
              <p:cNvSpPr txBox="1"/>
              <p:nvPr/>
            </p:nvSpPr>
            <p:spPr>
              <a:xfrm>
                <a:off x="2538107" y="4878972"/>
                <a:ext cx="762453" cy="369332"/>
              </a:xfrm>
              <a:prstGeom prst="rect">
                <a:avLst/>
              </a:prstGeom>
              <a:noFill/>
            </p:spPr>
            <p:txBody>
              <a:bodyPr wrap="none" rtlCol="0">
                <a:spAutoFit/>
              </a:bodyPr>
              <a:lstStyle/>
              <a:p>
                <a:r>
                  <a:rPr lang="en-US" dirty="0"/>
                  <a:t>writes</a:t>
                </a:r>
              </a:p>
            </p:txBody>
          </p:sp>
          <p:sp>
            <p:nvSpPr>
              <p:cNvPr id="34" name="TextBox 33">
                <a:extLst>
                  <a:ext uri="{FF2B5EF4-FFF2-40B4-BE49-F238E27FC236}">
                    <a16:creationId xmlns:a16="http://schemas.microsoft.com/office/drawing/2014/main" id="{9605E933-D98D-43BC-9054-2473D1887C10}"/>
                  </a:ext>
                </a:extLst>
              </p:cNvPr>
              <p:cNvSpPr txBox="1"/>
              <p:nvPr/>
            </p:nvSpPr>
            <p:spPr>
              <a:xfrm>
                <a:off x="4411839" y="4798867"/>
                <a:ext cx="1582100" cy="369332"/>
              </a:xfrm>
              <a:prstGeom prst="rect">
                <a:avLst/>
              </a:prstGeom>
              <a:noFill/>
            </p:spPr>
            <p:txBody>
              <a:bodyPr wrap="none" rtlCol="0">
                <a:spAutoFit/>
              </a:bodyPr>
              <a:lstStyle/>
              <a:p>
                <a:r>
                  <a:rPr lang="en-US" dirty="0"/>
                  <a:t>Is translated to</a:t>
                </a:r>
              </a:p>
            </p:txBody>
          </p:sp>
          <p:sp>
            <p:nvSpPr>
              <p:cNvPr id="50" name="TextBox 49">
                <a:extLst>
                  <a:ext uri="{FF2B5EF4-FFF2-40B4-BE49-F238E27FC236}">
                    <a16:creationId xmlns:a16="http://schemas.microsoft.com/office/drawing/2014/main" id="{C18786AA-3EC1-4D02-A657-D80C5AD3D3B5}"/>
                  </a:ext>
                </a:extLst>
              </p:cNvPr>
              <p:cNvSpPr txBox="1"/>
              <p:nvPr/>
            </p:nvSpPr>
            <p:spPr>
              <a:xfrm>
                <a:off x="6825220" y="4833945"/>
                <a:ext cx="1349408" cy="369332"/>
              </a:xfrm>
              <a:prstGeom prst="rect">
                <a:avLst/>
              </a:prstGeom>
              <a:noFill/>
            </p:spPr>
            <p:txBody>
              <a:bodyPr wrap="none" rtlCol="0">
                <a:spAutoFit/>
              </a:bodyPr>
              <a:lstStyle/>
              <a:p>
                <a:r>
                  <a:rPr lang="en-US" dirty="0"/>
                  <a:t>Compiles to </a:t>
                </a:r>
              </a:p>
            </p:txBody>
          </p:sp>
        </p:grpSp>
        <p:sp>
          <p:nvSpPr>
            <p:cNvPr id="53" name="TextBox 52">
              <a:extLst>
                <a:ext uri="{FF2B5EF4-FFF2-40B4-BE49-F238E27FC236}">
                  <a16:creationId xmlns:a16="http://schemas.microsoft.com/office/drawing/2014/main" id="{588B2023-1A60-437A-80DD-B01E6BA8D65E}"/>
                </a:ext>
              </a:extLst>
            </p:cNvPr>
            <p:cNvSpPr txBox="1"/>
            <p:nvPr/>
          </p:nvSpPr>
          <p:spPr>
            <a:xfrm>
              <a:off x="8982852" y="4577350"/>
              <a:ext cx="1436612" cy="646331"/>
            </a:xfrm>
            <a:prstGeom prst="rect">
              <a:avLst/>
            </a:prstGeom>
            <a:noFill/>
          </p:spPr>
          <p:txBody>
            <a:bodyPr wrap="none" rtlCol="0">
              <a:spAutoFit/>
            </a:bodyPr>
            <a:lstStyle/>
            <a:p>
              <a:r>
                <a:rPr lang="en-US" dirty="0"/>
                <a:t>Is loaded and</a:t>
              </a:r>
            </a:p>
            <a:p>
              <a:r>
                <a:rPr lang="en-US" dirty="0"/>
                <a:t>Initialized as</a:t>
              </a:r>
            </a:p>
          </p:txBody>
        </p:sp>
      </p:grpSp>
    </p:spTree>
    <p:extLst>
      <p:ext uri="{BB962C8B-B14F-4D97-AF65-F5344CB8AC3E}">
        <p14:creationId xmlns:p14="http://schemas.microsoft.com/office/powerpoint/2010/main" val="9196696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7B6DF-7AE6-493B-8221-D6734218A5A2}"/>
              </a:ext>
            </a:extLst>
          </p:cNvPr>
          <p:cNvSpPr>
            <a:spLocks noGrp="1"/>
          </p:cNvSpPr>
          <p:nvPr>
            <p:ph type="title"/>
          </p:nvPr>
        </p:nvSpPr>
        <p:spPr/>
        <p:txBody>
          <a:bodyPr/>
          <a:lstStyle/>
          <a:p>
            <a:r>
              <a:rPr lang="en-US" b="1" dirty="0"/>
              <a:t>Example of Stateless and Stateful</a:t>
            </a:r>
            <a:endParaRPr lang="en-US" dirty="0"/>
          </a:p>
        </p:txBody>
      </p:sp>
      <p:sp>
        <p:nvSpPr>
          <p:cNvPr id="4" name="Content Placeholder 3">
            <a:extLst>
              <a:ext uri="{FF2B5EF4-FFF2-40B4-BE49-F238E27FC236}">
                <a16:creationId xmlns:a16="http://schemas.microsoft.com/office/drawing/2014/main" id="{2DE002CC-E08D-45D7-9CCE-6D90071AA2BD}"/>
              </a:ext>
            </a:extLst>
          </p:cNvPr>
          <p:cNvSpPr>
            <a:spLocks noGrp="1"/>
          </p:cNvSpPr>
          <p:nvPr>
            <p:ph sz="half" idx="1"/>
          </p:nvPr>
        </p:nvSpPr>
        <p:spPr/>
        <p:txBody>
          <a:bodyPr/>
          <a:lstStyle/>
          <a:p>
            <a:r>
              <a:rPr lang="en-US" dirty="0"/>
              <a:t>Stateless</a:t>
            </a:r>
          </a:p>
          <a:p>
            <a:r>
              <a:rPr lang="en-US" dirty="0"/>
              <a:t>unique</a:t>
            </a:r>
          </a:p>
          <a:p>
            <a:pPr lvl="1"/>
            <a:r>
              <a:rPr lang="en-US" dirty="0"/>
              <a:t>Application level</a:t>
            </a:r>
          </a:p>
          <a:p>
            <a:pPr lvl="1"/>
            <a:r>
              <a:rPr lang="en-US" dirty="0"/>
              <a:t>counters, switches, etc.</a:t>
            </a:r>
          </a:p>
          <a:p>
            <a:pPr lvl="1"/>
            <a:r>
              <a:rPr lang="en-US" dirty="0"/>
              <a:t>Every user will retrieve the same object</a:t>
            </a:r>
          </a:p>
          <a:p>
            <a:endParaRPr lang="en-US" dirty="0"/>
          </a:p>
        </p:txBody>
      </p:sp>
      <p:sp>
        <p:nvSpPr>
          <p:cNvPr id="13" name="Content Placeholder 12">
            <a:extLst>
              <a:ext uri="{FF2B5EF4-FFF2-40B4-BE49-F238E27FC236}">
                <a16:creationId xmlns:a16="http://schemas.microsoft.com/office/drawing/2014/main" id="{45AECB85-AD67-4DC8-A9A0-17C5FDF48E7A}"/>
              </a:ext>
            </a:extLst>
          </p:cNvPr>
          <p:cNvSpPr>
            <a:spLocks noGrp="1"/>
          </p:cNvSpPr>
          <p:nvPr>
            <p:ph sz="half" idx="2"/>
          </p:nvPr>
        </p:nvSpPr>
        <p:spPr/>
        <p:txBody>
          <a:bodyPr/>
          <a:lstStyle/>
          <a:p>
            <a:r>
              <a:rPr lang="en-US" dirty="0"/>
              <a:t>Stateful</a:t>
            </a:r>
          </a:p>
          <a:p>
            <a:pPr lvl="1"/>
            <a:r>
              <a:rPr lang="en-US" dirty="0"/>
              <a:t>multiple</a:t>
            </a:r>
          </a:p>
          <a:p>
            <a:pPr lvl="1"/>
            <a:r>
              <a:rPr lang="en-US" dirty="0"/>
              <a:t>Session level</a:t>
            </a:r>
          </a:p>
          <a:p>
            <a:pPr lvl="1"/>
            <a:r>
              <a:rPr lang="en-US" dirty="0"/>
              <a:t>shopping carts, etc.</a:t>
            </a:r>
          </a:p>
          <a:p>
            <a:pPr lvl="1"/>
            <a:r>
              <a:rPr lang="en-US" dirty="0"/>
              <a:t>Every user has its own object to hold different value</a:t>
            </a:r>
          </a:p>
        </p:txBody>
      </p:sp>
      <p:pic>
        <p:nvPicPr>
          <p:cNvPr id="14" name="Content Placeholder 11">
            <a:extLst>
              <a:ext uri="{FF2B5EF4-FFF2-40B4-BE49-F238E27FC236}">
                <a16:creationId xmlns:a16="http://schemas.microsoft.com/office/drawing/2014/main" id="{8D262BC5-55AE-4E5A-97B5-8BDD1530E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575" y="4248947"/>
            <a:ext cx="4034268" cy="2486029"/>
          </a:xfrm>
          <a:prstGeom prst="rect">
            <a:avLst/>
          </a:prstGeom>
        </p:spPr>
      </p:pic>
      <p:pic>
        <p:nvPicPr>
          <p:cNvPr id="16" name="Picture 15">
            <a:extLst>
              <a:ext uri="{FF2B5EF4-FFF2-40B4-BE49-F238E27FC236}">
                <a16:creationId xmlns:a16="http://schemas.microsoft.com/office/drawing/2014/main" id="{8DED93D5-7B24-40F9-ACEF-15911B04A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060" y="4249268"/>
            <a:ext cx="3947006" cy="2328316"/>
          </a:xfrm>
          <a:prstGeom prst="rect">
            <a:avLst/>
          </a:prstGeom>
        </p:spPr>
      </p:pic>
    </p:spTree>
    <p:extLst>
      <p:ext uri="{BB962C8B-B14F-4D97-AF65-F5344CB8AC3E}">
        <p14:creationId xmlns:p14="http://schemas.microsoft.com/office/powerpoint/2010/main" val="3346541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A26B0-4EDF-4B9C-9A36-07ED8D7551C2}"/>
              </a:ext>
            </a:extLst>
          </p:cNvPr>
          <p:cNvSpPr>
            <a:spLocks noGrp="1"/>
          </p:cNvSpPr>
          <p:nvPr>
            <p:ph type="title"/>
          </p:nvPr>
        </p:nvSpPr>
        <p:spPr/>
        <p:txBody>
          <a:bodyPr/>
          <a:lstStyle/>
          <a:p>
            <a:r>
              <a:rPr lang="en-US" dirty="0"/>
              <a:t>What is inversion of control?</a:t>
            </a:r>
          </a:p>
        </p:txBody>
      </p:sp>
      <p:sp>
        <p:nvSpPr>
          <p:cNvPr id="3" name="Content Placeholder 2">
            <a:extLst>
              <a:ext uri="{FF2B5EF4-FFF2-40B4-BE49-F238E27FC236}">
                <a16:creationId xmlns:a16="http://schemas.microsoft.com/office/drawing/2014/main" id="{DA8243F1-A00D-4731-ACA2-62AE33D0407D}"/>
              </a:ext>
            </a:extLst>
          </p:cNvPr>
          <p:cNvSpPr>
            <a:spLocks noGrp="1"/>
          </p:cNvSpPr>
          <p:nvPr>
            <p:ph idx="1"/>
          </p:nvPr>
        </p:nvSpPr>
        <p:spPr/>
        <p:txBody>
          <a:bodyPr>
            <a:normAutofit/>
          </a:bodyPr>
          <a:lstStyle/>
          <a:p>
            <a:r>
              <a:rPr lang="en-US" sz="2800" dirty="0"/>
              <a:t>Inversion of control (</a:t>
            </a:r>
            <a:r>
              <a:rPr lang="en-US" sz="2800" dirty="0" err="1"/>
              <a:t>IoC</a:t>
            </a:r>
            <a:r>
              <a:rPr lang="en-US" sz="2800" dirty="0"/>
              <a:t>) is a programming technique.</a:t>
            </a:r>
          </a:p>
          <a:p>
            <a:r>
              <a:rPr lang="en-US" sz="2800" dirty="0" err="1"/>
              <a:t>IoC</a:t>
            </a:r>
            <a:r>
              <a:rPr lang="en-US" sz="2800" dirty="0"/>
              <a:t> is expressed in terms of object-oriented programming in which object </a:t>
            </a:r>
            <a:r>
              <a:rPr lang="en-US" sz="2800" dirty="0" err="1"/>
              <a:t>coupoing</a:t>
            </a:r>
            <a:r>
              <a:rPr lang="en-US" sz="2800" dirty="0"/>
              <a:t> is </a:t>
            </a:r>
            <a:r>
              <a:rPr lang="en-US" sz="2800" b="1" u="sng" dirty="0"/>
              <a:t>bound at run time </a:t>
            </a:r>
            <a:r>
              <a:rPr lang="en-US" sz="2800" dirty="0"/>
              <a:t>by an dependent object that is typically </a:t>
            </a:r>
            <a:r>
              <a:rPr lang="en-US" sz="2800" b="1" u="sng" dirty="0"/>
              <a:t>not known at compile time</a:t>
            </a:r>
            <a:r>
              <a:rPr lang="en-US" sz="2800" u="sng" dirty="0"/>
              <a:t> </a:t>
            </a:r>
            <a:r>
              <a:rPr lang="en-US" sz="2800" dirty="0"/>
              <a:t>using static analysis.</a:t>
            </a:r>
          </a:p>
          <a:p>
            <a:r>
              <a:rPr lang="en-US" sz="2800" dirty="0"/>
              <a:t>Use Cases:</a:t>
            </a:r>
          </a:p>
          <a:p>
            <a:pPr lvl="1"/>
            <a:r>
              <a:rPr lang="en-US" sz="2400" dirty="0"/>
              <a:t>Services such as Logging, Business services, Data Access services.</a:t>
            </a:r>
          </a:p>
          <a:p>
            <a:pPr lvl="1"/>
            <a:r>
              <a:rPr lang="en-US" sz="2400" dirty="0"/>
              <a:t>Mock implementation for Test Driven Development or Unit Test</a:t>
            </a:r>
          </a:p>
        </p:txBody>
      </p:sp>
    </p:spTree>
    <p:extLst>
      <p:ext uri="{BB962C8B-B14F-4D97-AF65-F5344CB8AC3E}">
        <p14:creationId xmlns:p14="http://schemas.microsoft.com/office/powerpoint/2010/main" val="4536812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018D3-E554-4407-9ABE-46236CBF2116}"/>
              </a:ext>
            </a:extLst>
          </p:cNvPr>
          <p:cNvSpPr>
            <a:spLocks noGrp="1"/>
          </p:cNvSpPr>
          <p:nvPr>
            <p:ph type="title"/>
          </p:nvPr>
        </p:nvSpPr>
        <p:spPr/>
        <p:txBody>
          <a:bodyPr/>
          <a:lstStyle/>
          <a:p>
            <a:r>
              <a:rPr lang="en-US" dirty="0"/>
              <a:t>What is Contexts And dependency Injection (CDI)?</a:t>
            </a:r>
          </a:p>
        </p:txBody>
      </p:sp>
      <p:sp>
        <p:nvSpPr>
          <p:cNvPr id="3" name="Content Placeholder 2">
            <a:extLst>
              <a:ext uri="{FF2B5EF4-FFF2-40B4-BE49-F238E27FC236}">
                <a16:creationId xmlns:a16="http://schemas.microsoft.com/office/drawing/2014/main" id="{56B4972F-26F4-47CB-8873-545D8B4E9835}"/>
              </a:ext>
            </a:extLst>
          </p:cNvPr>
          <p:cNvSpPr>
            <a:spLocks noGrp="1"/>
          </p:cNvSpPr>
          <p:nvPr>
            <p:ph idx="1"/>
          </p:nvPr>
        </p:nvSpPr>
        <p:spPr/>
        <p:txBody>
          <a:bodyPr>
            <a:normAutofit lnSpcReduction="10000"/>
          </a:bodyPr>
          <a:lstStyle/>
          <a:p>
            <a:r>
              <a:rPr lang="en-US" sz="2800" dirty="0"/>
              <a:t>Primarily is used to support Inversion of Control (</a:t>
            </a:r>
            <a:r>
              <a:rPr lang="en-US" sz="2800" dirty="0" err="1"/>
              <a:t>IoC</a:t>
            </a:r>
            <a:r>
              <a:rPr lang="en-US" sz="2800" dirty="0"/>
              <a:t>).</a:t>
            </a:r>
          </a:p>
          <a:p>
            <a:r>
              <a:rPr lang="en-US" sz="2800" dirty="0"/>
              <a:t>Any Java Class or EJB can be injected if it meets the following:</a:t>
            </a:r>
          </a:p>
          <a:p>
            <a:pPr lvl="1"/>
            <a:r>
              <a:rPr lang="en-US" sz="2400" dirty="0"/>
              <a:t>It is not a non static inner class.</a:t>
            </a:r>
          </a:p>
          <a:p>
            <a:pPr lvl="1"/>
            <a:r>
              <a:rPr lang="en-US" altLang="zh-CN" sz="2400" dirty="0"/>
              <a:t>It is a concrete class or is annotated @Decorator</a:t>
            </a:r>
          </a:p>
          <a:p>
            <a:pPr lvl="1"/>
            <a:r>
              <a:rPr lang="en-US" altLang="zh-CN" sz="2400" dirty="0"/>
              <a:t>It is not annotated with an EJB component-defining annotation or declared as an EJB bean class in ejb-jar.xml</a:t>
            </a:r>
          </a:p>
          <a:p>
            <a:pPr lvl="1"/>
            <a:r>
              <a:rPr lang="en-US" altLang="zh-CN" sz="2400" dirty="0"/>
              <a:t>It has an appropriate constructor. That is , one of the following is the case:</a:t>
            </a:r>
          </a:p>
          <a:p>
            <a:pPr lvl="2"/>
            <a:r>
              <a:rPr lang="en-US" altLang="zh-CN" sz="2000" dirty="0"/>
              <a:t>The class has a constructor with no parameters.</a:t>
            </a:r>
          </a:p>
          <a:p>
            <a:pPr lvl="2"/>
            <a:r>
              <a:rPr lang="en-US" altLang="zh-CN" sz="2000" dirty="0"/>
              <a:t>The class declares a constructor annotated @Inject.</a:t>
            </a:r>
          </a:p>
        </p:txBody>
      </p:sp>
    </p:spTree>
    <p:extLst>
      <p:ext uri="{BB962C8B-B14F-4D97-AF65-F5344CB8AC3E}">
        <p14:creationId xmlns:p14="http://schemas.microsoft.com/office/powerpoint/2010/main" val="34870387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4A70B-0730-4B50-B0D0-983D3384DB65}"/>
              </a:ext>
            </a:extLst>
          </p:cNvPr>
          <p:cNvSpPr>
            <a:spLocks noGrp="1"/>
          </p:cNvSpPr>
          <p:nvPr>
            <p:ph type="title"/>
          </p:nvPr>
        </p:nvSpPr>
        <p:spPr/>
        <p:txBody>
          <a:bodyPr/>
          <a:lstStyle/>
          <a:p>
            <a:r>
              <a:rPr lang="en-US" dirty="0"/>
              <a:t>Types of EJB</a:t>
            </a:r>
          </a:p>
        </p:txBody>
      </p:sp>
      <p:sp>
        <p:nvSpPr>
          <p:cNvPr id="3" name="Content Placeholder 2">
            <a:extLst>
              <a:ext uri="{FF2B5EF4-FFF2-40B4-BE49-F238E27FC236}">
                <a16:creationId xmlns:a16="http://schemas.microsoft.com/office/drawing/2014/main" id="{B1517D80-0BF2-48D9-AB81-1647D99FF124}"/>
              </a:ext>
            </a:extLst>
          </p:cNvPr>
          <p:cNvSpPr>
            <a:spLocks noGrp="1"/>
          </p:cNvSpPr>
          <p:nvPr>
            <p:ph idx="1"/>
          </p:nvPr>
        </p:nvSpPr>
        <p:spPr/>
        <p:txBody>
          <a:bodyPr>
            <a:normAutofit/>
          </a:bodyPr>
          <a:lstStyle/>
          <a:p>
            <a:r>
              <a:rPr lang="en-US" sz="2400" dirty="0"/>
              <a:t>EJB is primarily divided into three categories;</a:t>
            </a:r>
          </a:p>
          <a:p>
            <a:pPr lvl="1"/>
            <a:r>
              <a:rPr lang="en-US" sz="2000" b="1" dirty="0"/>
              <a:t>Session Bean</a:t>
            </a:r>
            <a:r>
              <a:rPr lang="en-US" sz="2000" dirty="0"/>
              <a:t>: Session bean stores data of a particular user for a single session. It can be stateful or stateless. It is less resource intensive as compared to entity bean. Session bean gets destroyed as soon as user session terminates.</a:t>
            </a:r>
          </a:p>
          <a:p>
            <a:pPr lvl="1"/>
            <a:r>
              <a:rPr lang="en-US" sz="2000" b="1" dirty="0"/>
              <a:t>Entity Bean</a:t>
            </a:r>
            <a:r>
              <a:rPr lang="en-US" sz="2000" dirty="0"/>
              <a:t>: Entity beans represent persistent data storage. User data can be saved to database via entity beans and later on can be retrieved from the database in the entity bean.</a:t>
            </a:r>
          </a:p>
          <a:p>
            <a:pPr lvl="1"/>
            <a:r>
              <a:rPr lang="en-US" sz="2000" b="1" dirty="0"/>
              <a:t>Message Driven Bean: </a:t>
            </a:r>
            <a:r>
              <a:rPr lang="en-US" sz="2000" dirty="0"/>
              <a:t>Message driven beans are used in context of JMS (Java Messaging Service). Message Driven Beans can consumes JMS messages from external entities and act accordingly.</a:t>
            </a:r>
          </a:p>
        </p:txBody>
      </p:sp>
    </p:spTree>
    <p:extLst>
      <p:ext uri="{BB962C8B-B14F-4D97-AF65-F5344CB8AC3E}">
        <p14:creationId xmlns:p14="http://schemas.microsoft.com/office/powerpoint/2010/main" val="42771939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47D3-9E70-4EB2-A412-04CB5ACE7773}"/>
              </a:ext>
            </a:extLst>
          </p:cNvPr>
          <p:cNvSpPr>
            <a:spLocks noGrp="1"/>
          </p:cNvSpPr>
          <p:nvPr>
            <p:ph type="title"/>
          </p:nvPr>
        </p:nvSpPr>
        <p:spPr/>
        <p:txBody>
          <a:bodyPr/>
          <a:lstStyle/>
          <a:p>
            <a:r>
              <a:rPr lang="en-US" dirty="0"/>
              <a:t>Benefits</a:t>
            </a:r>
          </a:p>
        </p:txBody>
      </p:sp>
      <p:sp>
        <p:nvSpPr>
          <p:cNvPr id="3" name="Content Placeholder 2">
            <a:extLst>
              <a:ext uri="{FF2B5EF4-FFF2-40B4-BE49-F238E27FC236}">
                <a16:creationId xmlns:a16="http://schemas.microsoft.com/office/drawing/2014/main" id="{363BDF09-AE4F-4514-B9FB-9691A2EE6818}"/>
              </a:ext>
            </a:extLst>
          </p:cNvPr>
          <p:cNvSpPr>
            <a:spLocks noGrp="1"/>
          </p:cNvSpPr>
          <p:nvPr>
            <p:ph idx="1"/>
          </p:nvPr>
        </p:nvSpPr>
        <p:spPr/>
        <p:txBody>
          <a:bodyPr>
            <a:normAutofit fontScale="92500" lnSpcReduction="10000"/>
          </a:bodyPr>
          <a:lstStyle/>
          <a:p>
            <a:r>
              <a:rPr lang="en-US" sz="2800" dirty="0"/>
              <a:t>Following are the important benefits of EJB</a:t>
            </a:r>
          </a:p>
          <a:p>
            <a:pPr lvl="1">
              <a:lnSpc>
                <a:spcPct val="150000"/>
              </a:lnSpc>
            </a:pPr>
            <a:r>
              <a:rPr lang="en-US" sz="2400" dirty="0"/>
              <a:t>Simplified development of large-scale enterprise level application.</a:t>
            </a:r>
          </a:p>
          <a:p>
            <a:pPr lvl="1">
              <a:lnSpc>
                <a:spcPct val="150000"/>
              </a:lnSpc>
            </a:pPr>
            <a:r>
              <a:rPr lang="en-US" sz="2400" dirty="0"/>
              <a:t>Application Server/EJB container provides most of the system level services like transaction handling, logging, load balancing, persistence mechanism, exception handling, and so on. Developer has to focus only on business logic of the application.</a:t>
            </a:r>
          </a:p>
          <a:p>
            <a:pPr lvl="1">
              <a:lnSpc>
                <a:spcPct val="150000"/>
              </a:lnSpc>
            </a:pPr>
            <a:r>
              <a:rPr lang="en-US" sz="2400" dirty="0"/>
              <a:t>EJB container manages life cycle of EJB instances, thus developer needs not to worry about when to create/delete EJB objects.</a:t>
            </a:r>
          </a:p>
        </p:txBody>
      </p:sp>
    </p:spTree>
    <p:extLst>
      <p:ext uri="{BB962C8B-B14F-4D97-AF65-F5344CB8AC3E}">
        <p14:creationId xmlns:p14="http://schemas.microsoft.com/office/powerpoint/2010/main" val="22954724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E3560E-34C3-48D2-AFC6-8CF803020A40}"/>
              </a:ext>
            </a:extLst>
          </p:cNvPr>
          <p:cNvSpPr>
            <a:spLocks noGrp="1"/>
          </p:cNvSpPr>
          <p:nvPr>
            <p:ph type="title"/>
          </p:nvPr>
        </p:nvSpPr>
        <p:spPr/>
        <p:txBody>
          <a:bodyPr/>
          <a:lstStyle/>
          <a:p>
            <a:r>
              <a:rPr lang="en-US" dirty="0"/>
              <a:t>EJB Example</a:t>
            </a:r>
          </a:p>
        </p:txBody>
      </p:sp>
      <p:sp>
        <p:nvSpPr>
          <p:cNvPr id="5" name="Text Placeholder 4">
            <a:extLst>
              <a:ext uri="{FF2B5EF4-FFF2-40B4-BE49-F238E27FC236}">
                <a16:creationId xmlns:a16="http://schemas.microsoft.com/office/drawing/2014/main" id="{44A06F44-952A-49D1-8BA7-91D2980E85E1}"/>
              </a:ext>
            </a:extLst>
          </p:cNvPr>
          <p:cNvSpPr>
            <a:spLocks noGrp="1"/>
          </p:cNvSpPr>
          <p:nvPr>
            <p:ph type="body" idx="1"/>
          </p:nvPr>
        </p:nvSpPr>
        <p:spPr/>
        <p:txBody>
          <a:bodyPr/>
          <a:lstStyle/>
          <a:p>
            <a:r>
              <a:rPr lang="en-US" dirty="0"/>
              <a:t>Stateless Bean</a:t>
            </a:r>
          </a:p>
        </p:txBody>
      </p:sp>
    </p:spTree>
    <p:extLst>
      <p:ext uri="{BB962C8B-B14F-4D97-AF65-F5344CB8AC3E}">
        <p14:creationId xmlns:p14="http://schemas.microsoft.com/office/powerpoint/2010/main" val="7680976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01A755-066B-4FD2-8483-C31A508FE8AD}"/>
              </a:ext>
            </a:extLst>
          </p:cNvPr>
          <p:cNvSpPr>
            <a:spLocks noGrp="1"/>
          </p:cNvSpPr>
          <p:nvPr>
            <p:ph type="title"/>
          </p:nvPr>
        </p:nvSpPr>
        <p:spPr/>
        <p:txBody>
          <a:bodyPr/>
          <a:lstStyle/>
          <a:p>
            <a:r>
              <a:rPr lang="en-US" dirty="0"/>
              <a:t>Stateless Bean</a:t>
            </a:r>
          </a:p>
        </p:txBody>
      </p:sp>
      <p:sp>
        <p:nvSpPr>
          <p:cNvPr id="5" name="Content Placeholder 4">
            <a:extLst>
              <a:ext uri="{FF2B5EF4-FFF2-40B4-BE49-F238E27FC236}">
                <a16:creationId xmlns:a16="http://schemas.microsoft.com/office/drawing/2014/main" id="{A99DD71A-507A-41E8-A101-66DE07CF8F90}"/>
              </a:ext>
            </a:extLst>
          </p:cNvPr>
          <p:cNvSpPr>
            <a:spLocks noGrp="1"/>
          </p:cNvSpPr>
          <p:nvPr>
            <p:ph idx="1"/>
          </p:nvPr>
        </p:nvSpPr>
        <p:spPr/>
        <p:txBody>
          <a:bodyPr/>
          <a:lstStyle/>
          <a:p>
            <a:r>
              <a:rPr lang="en-US" dirty="0"/>
              <a:t>A stateless session bean is a type of enterprise bean, which is normally used to perform independent operations. </a:t>
            </a:r>
          </a:p>
          <a:p>
            <a:r>
              <a:rPr lang="en-US" dirty="0"/>
              <a:t>A stateless session bean as per its name does not have any associated client state, but it may preserve its instance state. </a:t>
            </a:r>
          </a:p>
          <a:p>
            <a:r>
              <a:rPr lang="en-US" dirty="0"/>
              <a:t>EJB Container normally creates a pool of few stateless bean's objects and use these objects to process client's request. </a:t>
            </a:r>
          </a:p>
          <a:p>
            <a:r>
              <a:rPr lang="en-US" dirty="0"/>
              <a:t>Because of pool, instance variable values are not guaranteed to be same across lookups/method calls.</a:t>
            </a:r>
          </a:p>
        </p:txBody>
      </p:sp>
    </p:spTree>
    <p:extLst>
      <p:ext uri="{BB962C8B-B14F-4D97-AF65-F5344CB8AC3E}">
        <p14:creationId xmlns:p14="http://schemas.microsoft.com/office/powerpoint/2010/main" val="30797622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BBBC3-6168-49E1-AF68-DDAA2603E7BA}"/>
              </a:ext>
            </a:extLst>
          </p:cNvPr>
          <p:cNvSpPr>
            <a:spLocks noGrp="1"/>
          </p:cNvSpPr>
          <p:nvPr>
            <p:ph type="title"/>
          </p:nvPr>
        </p:nvSpPr>
        <p:spPr/>
        <p:txBody>
          <a:bodyPr/>
          <a:lstStyle/>
          <a:p>
            <a:r>
              <a:rPr lang="en-US" dirty="0"/>
              <a:t>Steps to Create a Stateless EJB</a:t>
            </a:r>
          </a:p>
        </p:txBody>
      </p:sp>
      <p:sp>
        <p:nvSpPr>
          <p:cNvPr id="3" name="Content Placeholder 2">
            <a:extLst>
              <a:ext uri="{FF2B5EF4-FFF2-40B4-BE49-F238E27FC236}">
                <a16:creationId xmlns:a16="http://schemas.microsoft.com/office/drawing/2014/main" id="{A1615441-D567-4C55-8402-7883BBF193E9}"/>
              </a:ext>
            </a:extLst>
          </p:cNvPr>
          <p:cNvSpPr>
            <a:spLocks noGrp="1"/>
          </p:cNvSpPr>
          <p:nvPr>
            <p:ph idx="1"/>
          </p:nvPr>
        </p:nvSpPr>
        <p:spPr>
          <a:xfrm>
            <a:off x="1069848" y="2121408"/>
            <a:ext cx="10058400" cy="4251960"/>
          </a:xfrm>
        </p:spPr>
        <p:txBody>
          <a:bodyPr>
            <a:normAutofit/>
          </a:bodyPr>
          <a:lstStyle/>
          <a:p>
            <a:r>
              <a:rPr lang="en-US" sz="2400" dirty="0"/>
              <a:t>Following are the steps required to create a stateless EJB</a:t>
            </a:r>
          </a:p>
          <a:p>
            <a:pPr lvl="1">
              <a:lnSpc>
                <a:spcPct val="100000"/>
              </a:lnSpc>
            </a:pPr>
            <a:r>
              <a:rPr lang="en-US" sz="2000" dirty="0"/>
              <a:t>Create a remote/local interface exposing the business methods. This interface will be used by the EJB client application.</a:t>
            </a:r>
          </a:p>
          <a:p>
            <a:pPr lvl="1">
              <a:lnSpc>
                <a:spcPct val="100000"/>
              </a:lnSpc>
            </a:pPr>
            <a:r>
              <a:rPr lang="en-US" sz="2000" dirty="0"/>
              <a:t>Use </a:t>
            </a:r>
            <a:r>
              <a:rPr lang="en-US" sz="2000" b="1" dirty="0">
                <a:solidFill>
                  <a:srgbClr val="00B0F0"/>
                </a:solidFill>
                <a:latin typeface="Consolas" panose="020B0609020204030204" pitchFamily="49" charset="0"/>
              </a:rPr>
              <a:t>@Local </a:t>
            </a:r>
            <a:r>
              <a:rPr lang="en-US" sz="2000" dirty="0"/>
              <a:t>annotation, if EJB client is in same environment where EJB session bean is to be deployed.</a:t>
            </a:r>
          </a:p>
          <a:p>
            <a:pPr lvl="1">
              <a:lnSpc>
                <a:spcPct val="100000"/>
              </a:lnSpc>
            </a:pPr>
            <a:r>
              <a:rPr lang="en-US" sz="2000" dirty="0"/>
              <a:t>Use </a:t>
            </a:r>
            <a:r>
              <a:rPr lang="en-US" sz="2000" b="1" dirty="0">
                <a:solidFill>
                  <a:srgbClr val="00B0F0"/>
                </a:solidFill>
                <a:latin typeface="Consolas" panose="020B0609020204030204" pitchFamily="49" charset="0"/>
              </a:rPr>
              <a:t>@Remote </a:t>
            </a:r>
            <a:r>
              <a:rPr lang="en-US" sz="2000" dirty="0"/>
              <a:t>annotation, if EJB client is in different environment where EJB session bean is to be deployed.</a:t>
            </a:r>
          </a:p>
          <a:p>
            <a:pPr lvl="1">
              <a:lnSpc>
                <a:spcPct val="100000"/>
              </a:lnSpc>
            </a:pPr>
            <a:r>
              <a:rPr lang="en-US" sz="2000" dirty="0"/>
              <a:t>Create a stateless session bean, implementing the above interface.</a:t>
            </a:r>
          </a:p>
          <a:p>
            <a:pPr lvl="1">
              <a:lnSpc>
                <a:spcPct val="100000"/>
              </a:lnSpc>
            </a:pPr>
            <a:r>
              <a:rPr lang="en-US" sz="2000" dirty="0"/>
              <a:t>Use </a:t>
            </a:r>
            <a:r>
              <a:rPr lang="en-US" sz="2000" b="1" dirty="0">
                <a:solidFill>
                  <a:srgbClr val="00B0F0"/>
                </a:solidFill>
                <a:latin typeface="Consolas" panose="020B0609020204030204" pitchFamily="49" charset="0"/>
              </a:rPr>
              <a:t>@Stateless </a:t>
            </a:r>
            <a:r>
              <a:rPr lang="en-US" sz="2000" dirty="0"/>
              <a:t>annotation to signify it a stateless bean. EJB Container automatically creates the relevant configurations or interfaces required by reading this annotation during deployment.</a:t>
            </a:r>
          </a:p>
        </p:txBody>
      </p:sp>
    </p:spTree>
    <p:extLst>
      <p:ext uri="{BB962C8B-B14F-4D97-AF65-F5344CB8AC3E}">
        <p14:creationId xmlns:p14="http://schemas.microsoft.com/office/powerpoint/2010/main" val="30076936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A8B6B-A1C0-4601-8BC6-1E3940B01EFB}"/>
              </a:ext>
            </a:extLst>
          </p:cNvPr>
          <p:cNvSpPr>
            <a:spLocks noGrp="1"/>
          </p:cNvSpPr>
          <p:nvPr>
            <p:ph type="title"/>
          </p:nvPr>
        </p:nvSpPr>
        <p:spPr/>
        <p:txBody>
          <a:bodyPr/>
          <a:lstStyle/>
          <a:p>
            <a:r>
              <a:rPr lang="en-US" dirty="0"/>
              <a:t>EJB Example</a:t>
            </a:r>
          </a:p>
        </p:txBody>
      </p:sp>
      <p:sp>
        <p:nvSpPr>
          <p:cNvPr id="8" name="Content Placeholder 7">
            <a:extLst>
              <a:ext uri="{FF2B5EF4-FFF2-40B4-BE49-F238E27FC236}">
                <a16:creationId xmlns:a16="http://schemas.microsoft.com/office/drawing/2014/main" id="{BD891A2C-F66C-4C1E-BDD6-FB4ED740CD1B}"/>
              </a:ext>
            </a:extLst>
          </p:cNvPr>
          <p:cNvSpPr>
            <a:spLocks noGrp="1"/>
          </p:cNvSpPr>
          <p:nvPr>
            <p:ph sz="half" idx="1"/>
          </p:nvPr>
        </p:nvSpPr>
        <p:spPr/>
        <p:txBody>
          <a:bodyPr/>
          <a:lstStyle/>
          <a:p>
            <a:r>
              <a:rPr lang="en-US" dirty="0"/>
              <a:t>The Project Structure:</a:t>
            </a:r>
          </a:p>
          <a:p>
            <a:pPr lvl="1"/>
            <a:r>
              <a:rPr lang="en-US" dirty="0"/>
              <a:t>Layouts (Page templates, </a:t>
            </a:r>
            <a:r>
              <a:rPr lang="en-US" dirty="0" err="1"/>
              <a:t>Facelets</a:t>
            </a:r>
            <a:r>
              <a:rPr lang="en-US" dirty="0"/>
              <a:t>)</a:t>
            </a:r>
          </a:p>
          <a:p>
            <a:pPr lvl="1"/>
            <a:r>
              <a:rPr lang="en-US" dirty="0"/>
              <a:t>JSF Pages</a:t>
            </a:r>
          </a:p>
          <a:p>
            <a:pPr lvl="1"/>
            <a:r>
              <a:rPr lang="en-US" dirty="0"/>
              <a:t>Beans (Data Objects)</a:t>
            </a:r>
          </a:p>
          <a:p>
            <a:pPr lvl="1"/>
            <a:r>
              <a:rPr lang="en-US" dirty="0"/>
              <a:t>Business (EJB)</a:t>
            </a:r>
          </a:p>
          <a:p>
            <a:pPr lvl="1"/>
            <a:r>
              <a:rPr lang="en-US" dirty="0"/>
              <a:t>Controllers(Managed Bean)</a:t>
            </a:r>
          </a:p>
        </p:txBody>
      </p:sp>
      <p:pic>
        <p:nvPicPr>
          <p:cNvPr id="10" name="Content Placeholder 4">
            <a:extLst>
              <a:ext uri="{FF2B5EF4-FFF2-40B4-BE49-F238E27FC236}">
                <a16:creationId xmlns:a16="http://schemas.microsoft.com/office/drawing/2014/main" id="{570C8EAD-B0CA-4D2D-93B8-B79D1E0952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2678" y="484633"/>
            <a:ext cx="3823492" cy="5888736"/>
          </a:xfrm>
          <a:prstGeom prst="rect">
            <a:avLst/>
          </a:prstGeom>
        </p:spPr>
      </p:pic>
      <p:pic>
        <p:nvPicPr>
          <p:cNvPr id="12" name="Picture 11">
            <a:hlinkClick r:id="rId3"/>
            <a:extLst>
              <a:ext uri="{FF2B5EF4-FFF2-40B4-BE49-F238E27FC236}">
                <a16:creationId xmlns:a16="http://schemas.microsoft.com/office/drawing/2014/main" id="{D20BEA3E-68B6-453B-903D-96753A8FB9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604" y="4391928"/>
            <a:ext cx="3057561" cy="2215404"/>
          </a:xfrm>
          <a:prstGeom prst="rect">
            <a:avLst/>
          </a:prstGeom>
        </p:spPr>
      </p:pic>
      <p:pic>
        <p:nvPicPr>
          <p:cNvPr id="14" name="Picture 13">
            <a:extLst>
              <a:ext uri="{FF2B5EF4-FFF2-40B4-BE49-F238E27FC236}">
                <a16:creationId xmlns:a16="http://schemas.microsoft.com/office/drawing/2014/main" id="{3B32A8EA-FD5B-44BF-B39C-D4CB681B7A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9323" y="3496985"/>
            <a:ext cx="2229161" cy="3110347"/>
          </a:xfrm>
          <a:prstGeom prst="rect">
            <a:avLst/>
          </a:prstGeom>
        </p:spPr>
      </p:pic>
    </p:spTree>
    <p:extLst>
      <p:ext uri="{BB962C8B-B14F-4D97-AF65-F5344CB8AC3E}">
        <p14:creationId xmlns:p14="http://schemas.microsoft.com/office/powerpoint/2010/main" val="30476349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74C890-40A2-4E73-80CF-75D34960CEB2}"/>
              </a:ext>
            </a:extLst>
          </p:cNvPr>
          <p:cNvSpPr txBox="1"/>
          <p:nvPr/>
        </p:nvSpPr>
        <p:spPr>
          <a:xfrm>
            <a:off x="283471" y="1124332"/>
            <a:ext cx="6063915" cy="646331"/>
          </a:xfrm>
          <a:prstGeom prst="rect">
            <a:avLst/>
          </a:prstGeom>
          <a:noFill/>
        </p:spPr>
        <p:txBody>
          <a:bodyPr wrap="square" rtlCol="0">
            <a:spAutoFit/>
          </a:bodyPr>
          <a:lstStyle/>
          <a:p>
            <a:r>
              <a:rPr lang="en-US" sz="3600" dirty="0" err="1"/>
              <a:t>commonHeader.xhtml</a:t>
            </a:r>
            <a:endParaRPr lang="en-US" sz="3600" dirty="0"/>
          </a:p>
        </p:txBody>
      </p:sp>
      <p:pic>
        <p:nvPicPr>
          <p:cNvPr id="5" name="Picture 4">
            <a:extLst>
              <a:ext uri="{FF2B5EF4-FFF2-40B4-BE49-F238E27FC236}">
                <a16:creationId xmlns:a16="http://schemas.microsoft.com/office/drawing/2014/main" id="{91B5B25C-5892-441E-9BBD-1E5561158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3941" y="499628"/>
            <a:ext cx="6544588" cy="1895740"/>
          </a:xfrm>
          <a:prstGeom prst="rect">
            <a:avLst/>
          </a:prstGeom>
        </p:spPr>
      </p:pic>
      <p:pic>
        <p:nvPicPr>
          <p:cNvPr id="7" name="Picture 6">
            <a:extLst>
              <a:ext uri="{FF2B5EF4-FFF2-40B4-BE49-F238E27FC236}">
                <a16:creationId xmlns:a16="http://schemas.microsoft.com/office/drawing/2014/main" id="{C444BFD8-CE95-4581-B86C-171834797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941" y="2595446"/>
            <a:ext cx="6134956" cy="1667108"/>
          </a:xfrm>
          <a:prstGeom prst="rect">
            <a:avLst/>
          </a:prstGeom>
        </p:spPr>
      </p:pic>
      <p:pic>
        <p:nvPicPr>
          <p:cNvPr id="9" name="Picture 8">
            <a:extLst>
              <a:ext uri="{FF2B5EF4-FFF2-40B4-BE49-F238E27FC236}">
                <a16:creationId xmlns:a16="http://schemas.microsoft.com/office/drawing/2014/main" id="{4601D8C5-7357-4467-AC9C-7659359ADB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3941" y="4462632"/>
            <a:ext cx="6096851" cy="1667108"/>
          </a:xfrm>
          <a:prstGeom prst="rect">
            <a:avLst/>
          </a:prstGeom>
        </p:spPr>
      </p:pic>
      <p:sp>
        <p:nvSpPr>
          <p:cNvPr id="10" name="TextBox 9">
            <a:extLst>
              <a:ext uri="{FF2B5EF4-FFF2-40B4-BE49-F238E27FC236}">
                <a16:creationId xmlns:a16="http://schemas.microsoft.com/office/drawing/2014/main" id="{87B67627-E80B-4E11-ADFB-0EED5CF3DB26}"/>
              </a:ext>
            </a:extLst>
          </p:cNvPr>
          <p:cNvSpPr txBox="1"/>
          <p:nvPr/>
        </p:nvSpPr>
        <p:spPr>
          <a:xfrm>
            <a:off x="258605" y="3105834"/>
            <a:ext cx="6063915" cy="646331"/>
          </a:xfrm>
          <a:prstGeom prst="rect">
            <a:avLst/>
          </a:prstGeom>
          <a:noFill/>
        </p:spPr>
        <p:txBody>
          <a:bodyPr wrap="square" rtlCol="0">
            <a:spAutoFit/>
          </a:bodyPr>
          <a:lstStyle/>
          <a:p>
            <a:r>
              <a:rPr lang="en-US" sz="3600" dirty="0" err="1"/>
              <a:t>commonFooter.xhtml</a:t>
            </a:r>
            <a:endParaRPr lang="en-US" sz="3600" dirty="0"/>
          </a:p>
        </p:txBody>
      </p:sp>
      <p:sp>
        <p:nvSpPr>
          <p:cNvPr id="11" name="TextBox 10">
            <a:extLst>
              <a:ext uri="{FF2B5EF4-FFF2-40B4-BE49-F238E27FC236}">
                <a16:creationId xmlns:a16="http://schemas.microsoft.com/office/drawing/2014/main" id="{20E7F210-F6F2-4069-A66C-9CE27ACF7CCA}"/>
              </a:ext>
            </a:extLst>
          </p:cNvPr>
          <p:cNvSpPr txBox="1"/>
          <p:nvPr/>
        </p:nvSpPr>
        <p:spPr>
          <a:xfrm>
            <a:off x="283471" y="4973020"/>
            <a:ext cx="6063915" cy="646331"/>
          </a:xfrm>
          <a:prstGeom prst="rect">
            <a:avLst/>
          </a:prstGeom>
          <a:noFill/>
        </p:spPr>
        <p:txBody>
          <a:bodyPr wrap="square" rtlCol="0">
            <a:spAutoFit/>
          </a:bodyPr>
          <a:lstStyle/>
          <a:p>
            <a:r>
              <a:rPr lang="en-US" sz="3600" dirty="0" err="1"/>
              <a:t>commonContent.xhtml</a:t>
            </a:r>
            <a:endParaRPr lang="en-US" sz="3600" dirty="0"/>
          </a:p>
        </p:txBody>
      </p:sp>
    </p:spTree>
    <p:extLst>
      <p:ext uri="{BB962C8B-B14F-4D97-AF65-F5344CB8AC3E}">
        <p14:creationId xmlns:p14="http://schemas.microsoft.com/office/powerpoint/2010/main" val="3546679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5AEF6E-A347-4CFB-A675-BDE125187FBC}"/>
              </a:ext>
            </a:extLst>
          </p:cNvPr>
          <p:cNvSpPr/>
          <p:nvPr/>
        </p:nvSpPr>
        <p:spPr>
          <a:xfrm>
            <a:off x="725714" y="4891314"/>
            <a:ext cx="6357257" cy="136434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58C20C-C158-4C79-AF48-2BB49FFA34A8}"/>
              </a:ext>
            </a:extLst>
          </p:cNvPr>
          <p:cNvSpPr>
            <a:spLocks noGrp="1"/>
          </p:cNvSpPr>
          <p:nvPr>
            <p:ph type="title"/>
          </p:nvPr>
        </p:nvSpPr>
        <p:spPr>
          <a:xfrm>
            <a:off x="838200" y="0"/>
            <a:ext cx="10515600" cy="1325563"/>
          </a:xfrm>
        </p:spPr>
        <p:txBody>
          <a:bodyPr>
            <a:normAutofit fontScale="90000"/>
          </a:bodyPr>
          <a:lstStyle/>
          <a:p>
            <a:r>
              <a:rPr lang="en-US" dirty="0"/>
              <a:t>Process of translating and running JSP pages</a:t>
            </a:r>
          </a:p>
        </p:txBody>
      </p:sp>
      <p:sp>
        <p:nvSpPr>
          <p:cNvPr id="4" name="Flowchart: Data 3">
            <a:extLst>
              <a:ext uri="{FF2B5EF4-FFF2-40B4-BE49-F238E27FC236}">
                <a16:creationId xmlns:a16="http://schemas.microsoft.com/office/drawing/2014/main" id="{FB43CD07-0316-4874-AD6C-F7EA53FB75AA}"/>
              </a:ext>
            </a:extLst>
          </p:cNvPr>
          <p:cNvSpPr/>
          <p:nvPr/>
        </p:nvSpPr>
        <p:spPr>
          <a:xfrm>
            <a:off x="1422397" y="1150483"/>
            <a:ext cx="1770743" cy="725714"/>
          </a:xfrm>
          <a:prstGeom prst="flowChartInputOutpu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request</a:t>
            </a:r>
          </a:p>
        </p:txBody>
      </p:sp>
      <p:sp>
        <p:nvSpPr>
          <p:cNvPr id="5" name="Flowchart: Decision 4">
            <a:extLst>
              <a:ext uri="{FF2B5EF4-FFF2-40B4-BE49-F238E27FC236}">
                <a16:creationId xmlns:a16="http://schemas.microsoft.com/office/drawing/2014/main" id="{6FEBFF9C-A477-4569-8FEB-31EBD7A4194F}"/>
              </a:ext>
            </a:extLst>
          </p:cNvPr>
          <p:cNvSpPr/>
          <p:nvPr/>
        </p:nvSpPr>
        <p:spPr>
          <a:xfrm>
            <a:off x="1052282" y="2323136"/>
            <a:ext cx="2510971" cy="1059544"/>
          </a:xfrm>
          <a:prstGeom prst="flowChartDecisi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JSP Servlet ?</a:t>
            </a:r>
          </a:p>
        </p:txBody>
      </p:sp>
      <p:sp>
        <p:nvSpPr>
          <p:cNvPr id="6" name="Flowchart: Predefined Process 5">
            <a:extLst>
              <a:ext uri="{FF2B5EF4-FFF2-40B4-BE49-F238E27FC236}">
                <a16:creationId xmlns:a16="http://schemas.microsoft.com/office/drawing/2014/main" id="{3704843B-7FC2-44FA-9B14-9F11D3469B38}"/>
              </a:ext>
            </a:extLst>
          </p:cNvPr>
          <p:cNvSpPr/>
          <p:nvPr/>
        </p:nvSpPr>
        <p:spPr>
          <a:xfrm>
            <a:off x="4576091" y="2475257"/>
            <a:ext cx="2002973" cy="795225"/>
          </a:xfrm>
          <a:prstGeom prst="flowChartPredefinedProcess">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Translate JSP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Into Servlet</a:t>
            </a:r>
          </a:p>
        </p:txBody>
      </p:sp>
      <p:sp>
        <p:nvSpPr>
          <p:cNvPr id="7" name="Flowchart: Predefined Process 6">
            <a:extLst>
              <a:ext uri="{FF2B5EF4-FFF2-40B4-BE49-F238E27FC236}">
                <a16:creationId xmlns:a16="http://schemas.microsoft.com/office/drawing/2014/main" id="{A8E94CAC-BCD8-4025-BC70-7F1FB30538C6}"/>
              </a:ext>
            </a:extLst>
          </p:cNvPr>
          <p:cNvSpPr/>
          <p:nvPr/>
        </p:nvSpPr>
        <p:spPr>
          <a:xfrm>
            <a:off x="4576090" y="3779047"/>
            <a:ext cx="2002973" cy="795225"/>
          </a:xfrm>
          <a:prstGeom prst="flowChartPredefinedProcess">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Servlet</a:t>
            </a:r>
          </a:p>
        </p:txBody>
      </p:sp>
      <p:sp>
        <p:nvSpPr>
          <p:cNvPr id="8" name="Flowchart: Predefined Process 7">
            <a:extLst>
              <a:ext uri="{FF2B5EF4-FFF2-40B4-BE49-F238E27FC236}">
                <a16:creationId xmlns:a16="http://schemas.microsoft.com/office/drawing/2014/main" id="{A5A3F4F7-8E91-4A2B-A56B-D7A0C29681AC}"/>
              </a:ext>
            </a:extLst>
          </p:cNvPr>
          <p:cNvSpPr/>
          <p:nvPr/>
        </p:nvSpPr>
        <p:spPr>
          <a:xfrm>
            <a:off x="838200" y="5298852"/>
            <a:ext cx="6096000" cy="795225"/>
          </a:xfrm>
          <a:prstGeom prst="flowChartPredefinedProcess">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Process request using logic from JSP Pages</a:t>
            </a:r>
          </a:p>
        </p:txBody>
      </p:sp>
      <p:sp>
        <p:nvSpPr>
          <p:cNvPr id="9" name="Rectangle 8">
            <a:extLst>
              <a:ext uri="{FF2B5EF4-FFF2-40B4-BE49-F238E27FC236}">
                <a16:creationId xmlns:a16="http://schemas.microsoft.com/office/drawing/2014/main" id="{B8C06F73-3C28-45EC-B782-43615C991D3A}"/>
              </a:ext>
            </a:extLst>
          </p:cNvPr>
          <p:cNvSpPr/>
          <p:nvPr/>
        </p:nvSpPr>
        <p:spPr>
          <a:xfrm>
            <a:off x="595086" y="2191657"/>
            <a:ext cx="7576457" cy="43542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1C92546-1C7B-4C0F-85A3-28A019BCB8C6}"/>
              </a:ext>
            </a:extLst>
          </p:cNvPr>
          <p:cNvSpPr txBox="1"/>
          <p:nvPr/>
        </p:nvSpPr>
        <p:spPr>
          <a:xfrm>
            <a:off x="6508912" y="2211150"/>
            <a:ext cx="14819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JSP Container</a:t>
            </a:r>
          </a:p>
        </p:txBody>
      </p:sp>
      <p:cxnSp>
        <p:nvCxnSpPr>
          <p:cNvPr id="14" name="Straight Arrow Connector 13">
            <a:extLst>
              <a:ext uri="{FF2B5EF4-FFF2-40B4-BE49-F238E27FC236}">
                <a16:creationId xmlns:a16="http://schemas.microsoft.com/office/drawing/2014/main" id="{01C78DF1-0358-45A9-AAF9-1933FF6B8B59}"/>
              </a:ext>
            </a:extLst>
          </p:cNvPr>
          <p:cNvCxnSpPr>
            <a:stCxn id="4" idx="4"/>
            <a:endCxn id="5" idx="0"/>
          </p:cNvCxnSpPr>
          <p:nvPr/>
        </p:nvCxnSpPr>
        <p:spPr>
          <a:xfrm flipH="1">
            <a:off x="2307768" y="1876197"/>
            <a:ext cx="1" cy="4469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3E88152-F909-4FFC-932E-FAD30CBC4C84}"/>
              </a:ext>
            </a:extLst>
          </p:cNvPr>
          <p:cNvCxnSpPr>
            <a:cxnSpLocks/>
            <a:stCxn id="5" idx="2"/>
          </p:cNvCxnSpPr>
          <p:nvPr/>
        </p:nvCxnSpPr>
        <p:spPr>
          <a:xfrm>
            <a:off x="2307768" y="3382680"/>
            <a:ext cx="0" cy="19161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2B20CD4-934D-4460-A919-7A770A3E0DD7}"/>
              </a:ext>
            </a:extLst>
          </p:cNvPr>
          <p:cNvSpPr txBox="1"/>
          <p:nvPr/>
        </p:nvSpPr>
        <p:spPr>
          <a:xfrm>
            <a:off x="725714" y="4875373"/>
            <a:ext cx="1812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Complied Servlet</a:t>
            </a:r>
          </a:p>
        </p:txBody>
      </p:sp>
      <p:cxnSp>
        <p:nvCxnSpPr>
          <p:cNvPr id="21" name="Straight Arrow Connector 20">
            <a:extLst>
              <a:ext uri="{FF2B5EF4-FFF2-40B4-BE49-F238E27FC236}">
                <a16:creationId xmlns:a16="http://schemas.microsoft.com/office/drawing/2014/main" id="{CCB9CC1E-0618-4873-8275-F68EE01A186F}"/>
              </a:ext>
            </a:extLst>
          </p:cNvPr>
          <p:cNvCxnSpPr>
            <a:cxnSpLocks/>
            <a:stCxn id="5" idx="3"/>
            <a:endCxn id="6" idx="1"/>
          </p:cNvCxnSpPr>
          <p:nvPr/>
        </p:nvCxnSpPr>
        <p:spPr>
          <a:xfrm>
            <a:off x="3563253" y="2852908"/>
            <a:ext cx="1012838" cy="199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A62BE0B-69B5-4459-BB60-3A880AA8B9D6}"/>
              </a:ext>
            </a:extLst>
          </p:cNvPr>
          <p:cNvCxnSpPr>
            <a:cxnSpLocks/>
            <a:stCxn id="6" idx="2"/>
            <a:endCxn id="7" idx="0"/>
          </p:cNvCxnSpPr>
          <p:nvPr/>
        </p:nvCxnSpPr>
        <p:spPr>
          <a:xfrm flipH="1">
            <a:off x="5577577" y="3270482"/>
            <a:ext cx="1" cy="5085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A89386E-F6C5-4276-9CF2-C385EBFDDA1E}"/>
              </a:ext>
            </a:extLst>
          </p:cNvPr>
          <p:cNvCxnSpPr>
            <a:cxnSpLocks/>
          </p:cNvCxnSpPr>
          <p:nvPr/>
        </p:nvCxnSpPr>
        <p:spPr>
          <a:xfrm flipH="1">
            <a:off x="5577576" y="4537191"/>
            <a:ext cx="1" cy="7624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7F9FF30-0A97-48D5-B1F0-0462EA73D6E9}"/>
              </a:ext>
            </a:extLst>
          </p:cNvPr>
          <p:cNvSpPr txBox="1"/>
          <p:nvPr/>
        </p:nvSpPr>
        <p:spPr>
          <a:xfrm>
            <a:off x="2088997" y="4029074"/>
            <a:ext cx="485518"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32" name="TextBox 31">
            <a:extLst>
              <a:ext uri="{FF2B5EF4-FFF2-40B4-BE49-F238E27FC236}">
                <a16:creationId xmlns:a16="http://schemas.microsoft.com/office/drawing/2014/main" id="{54CF8E07-8982-4173-A237-90D74EE0ABFC}"/>
              </a:ext>
            </a:extLst>
          </p:cNvPr>
          <p:cNvSpPr txBox="1"/>
          <p:nvPr/>
        </p:nvSpPr>
        <p:spPr>
          <a:xfrm>
            <a:off x="3848276" y="2668242"/>
            <a:ext cx="455574"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sp>
        <p:nvSpPr>
          <p:cNvPr id="36" name="Flowchart: Data 35">
            <a:extLst>
              <a:ext uri="{FF2B5EF4-FFF2-40B4-BE49-F238E27FC236}">
                <a16:creationId xmlns:a16="http://schemas.microsoft.com/office/drawing/2014/main" id="{435DEB31-3790-4432-8193-F0E9907A9124}"/>
              </a:ext>
            </a:extLst>
          </p:cNvPr>
          <p:cNvSpPr/>
          <p:nvPr/>
        </p:nvSpPr>
        <p:spPr>
          <a:xfrm>
            <a:off x="9318635" y="5210628"/>
            <a:ext cx="1770743" cy="725714"/>
          </a:xfrm>
          <a:prstGeom prst="flowChartInputOutpu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response</a:t>
            </a:r>
          </a:p>
        </p:txBody>
      </p:sp>
      <p:cxnSp>
        <p:nvCxnSpPr>
          <p:cNvPr id="37" name="Straight Arrow Connector 36">
            <a:extLst>
              <a:ext uri="{FF2B5EF4-FFF2-40B4-BE49-F238E27FC236}">
                <a16:creationId xmlns:a16="http://schemas.microsoft.com/office/drawing/2014/main" id="{57F39645-8578-4B09-8F8C-9ED0C11266F8}"/>
              </a:ext>
            </a:extLst>
          </p:cNvPr>
          <p:cNvCxnSpPr>
            <a:cxnSpLocks/>
            <a:stCxn id="10" idx="3"/>
            <a:endCxn id="36" idx="2"/>
          </p:cNvCxnSpPr>
          <p:nvPr/>
        </p:nvCxnSpPr>
        <p:spPr>
          <a:xfrm flipV="1">
            <a:off x="7082971" y="5573485"/>
            <a:ext cx="2412738"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9693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AA18D7-7DF0-481C-BCA3-6218AE87B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7677" y="925530"/>
            <a:ext cx="7037017" cy="5756007"/>
          </a:xfrm>
          <a:prstGeom prst="rect">
            <a:avLst/>
          </a:prstGeom>
        </p:spPr>
      </p:pic>
      <p:sp>
        <p:nvSpPr>
          <p:cNvPr id="10" name="TextBox 9">
            <a:extLst>
              <a:ext uri="{FF2B5EF4-FFF2-40B4-BE49-F238E27FC236}">
                <a16:creationId xmlns:a16="http://schemas.microsoft.com/office/drawing/2014/main" id="{716B78B8-64F7-4F85-A9DA-61684F2BBCF9}"/>
              </a:ext>
            </a:extLst>
          </p:cNvPr>
          <p:cNvSpPr txBox="1"/>
          <p:nvPr/>
        </p:nvSpPr>
        <p:spPr>
          <a:xfrm>
            <a:off x="283471" y="176463"/>
            <a:ext cx="6063915" cy="646331"/>
          </a:xfrm>
          <a:prstGeom prst="rect">
            <a:avLst/>
          </a:prstGeom>
          <a:noFill/>
        </p:spPr>
        <p:txBody>
          <a:bodyPr wrap="square" rtlCol="0">
            <a:spAutoFit/>
          </a:bodyPr>
          <a:lstStyle/>
          <a:p>
            <a:r>
              <a:rPr lang="en-US" sz="3600" dirty="0" err="1"/>
              <a:t>commonLayout.xhtml</a:t>
            </a:r>
            <a:endParaRPr lang="en-US" sz="3600" dirty="0"/>
          </a:p>
        </p:txBody>
      </p:sp>
      <p:sp>
        <p:nvSpPr>
          <p:cNvPr id="11" name="Rectangle 10">
            <a:extLst>
              <a:ext uri="{FF2B5EF4-FFF2-40B4-BE49-F238E27FC236}">
                <a16:creationId xmlns:a16="http://schemas.microsoft.com/office/drawing/2014/main" id="{D533159C-DE71-4F6E-8E86-2AF115810513}"/>
              </a:ext>
            </a:extLst>
          </p:cNvPr>
          <p:cNvSpPr/>
          <p:nvPr/>
        </p:nvSpPr>
        <p:spPr>
          <a:xfrm>
            <a:off x="6007768" y="2863532"/>
            <a:ext cx="5686926" cy="106678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11">
            <a:extLst>
              <a:ext uri="{FF2B5EF4-FFF2-40B4-BE49-F238E27FC236}">
                <a16:creationId xmlns:a16="http://schemas.microsoft.com/office/drawing/2014/main" id="{38B68D3D-3F33-4AE9-9D54-93527DA4C2C6}"/>
              </a:ext>
            </a:extLst>
          </p:cNvPr>
          <p:cNvSpPr/>
          <p:nvPr/>
        </p:nvSpPr>
        <p:spPr>
          <a:xfrm>
            <a:off x="6007768" y="3930316"/>
            <a:ext cx="5686926" cy="106678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Rectangle 12">
            <a:extLst>
              <a:ext uri="{FF2B5EF4-FFF2-40B4-BE49-F238E27FC236}">
                <a16:creationId xmlns:a16="http://schemas.microsoft.com/office/drawing/2014/main" id="{686FD6C7-E7F2-4803-A3A3-C9F7A027DD68}"/>
              </a:ext>
            </a:extLst>
          </p:cNvPr>
          <p:cNvSpPr/>
          <p:nvPr/>
        </p:nvSpPr>
        <p:spPr>
          <a:xfrm>
            <a:off x="6007768" y="4997100"/>
            <a:ext cx="5686926" cy="106678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TextBox 13">
            <a:extLst>
              <a:ext uri="{FF2B5EF4-FFF2-40B4-BE49-F238E27FC236}">
                <a16:creationId xmlns:a16="http://schemas.microsoft.com/office/drawing/2014/main" id="{606B2509-55C3-4AF2-83CE-44307AF403C8}"/>
              </a:ext>
            </a:extLst>
          </p:cNvPr>
          <p:cNvSpPr txBox="1"/>
          <p:nvPr/>
        </p:nvSpPr>
        <p:spPr>
          <a:xfrm>
            <a:off x="1298492" y="3212258"/>
            <a:ext cx="2015424" cy="369332"/>
          </a:xfrm>
          <a:prstGeom prst="rect">
            <a:avLst/>
          </a:prstGeom>
          <a:noFill/>
        </p:spPr>
        <p:txBody>
          <a:bodyPr wrap="none" rtlCol="0">
            <a:spAutoFit/>
          </a:bodyPr>
          <a:lstStyle/>
          <a:p>
            <a:r>
              <a:rPr lang="en-US" dirty="0"/>
              <a:t>Header Template</a:t>
            </a:r>
          </a:p>
        </p:txBody>
      </p:sp>
      <p:sp>
        <p:nvSpPr>
          <p:cNvPr id="15" name="TextBox 14">
            <a:extLst>
              <a:ext uri="{FF2B5EF4-FFF2-40B4-BE49-F238E27FC236}">
                <a16:creationId xmlns:a16="http://schemas.microsoft.com/office/drawing/2014/main" id="{95D3FFBE-D2A1-4CE7-92C2-D247029D5682}"/>
              </a:ext>
            </a:extLst>
          </p:cNvPr>
          <p:cNvSpPr txBox="1"/>
          <p:nvPr/>
        </p:nvSpPr>
        <p:spPr>
          <a:xfrm>
            <a:off x="1298492" y="4279042"/>
            <a:ext cx="2068323" cy="369332"/>
          </a:xfrm>
          <a:prstGeom prst="rect">
            <a:avLst/>
          </a:prstGeom>
          <a:noFill/>
        </p:spPr>
        <p:txBody>
          <a:bodyPr wrap="none" rtlCol="0">
            <a:spAutoFit/>
          </a:bodyPr>
          <a:lstStyle/>
          <a:p>
            <a:r>
              <a:rPr lang="en-US" dirty="0"/>
              <a:t>Content Template</a:t>
            </a:r>
          </a:p>
        </p:txBody>
      </p:sp>
      <p:sp>
        <p:nvSpPr>
          <p:cNvPr id="16" name="TextBox 15">
            <a:extLst>
              <a:ext uri="{FF2B5EF4-FFF2-40B4-BE49-F238E27FC236}">
                <a16:creationId xmlns:a16="http://schemas.microsoft.com/office/drawing/2014/main" id="{011155AA-2583-4D25-8668-B10ED098E5B2}"/>
              </a:ext>
            </a:extLst>
          </p:cNvPr>
          <p:cNvSpPr txBox="1"/>
          <p:nvPr/>
        </p:nvSpPr>
        <p:spPr>
          <a:xfrm>
            <a:off x="1298492" y="5345826"/>
            <a:ext cx="1895968" cy="369332"/>
          </a:xfrm>
          <a:prstGeom prst="rect">
            <a:avLst/>
          </a:prstGeom>
          <a:noFill/>
        </p:spPr>
        <p:txBody>
          <a:bodyPr wrap="none" rtlCol="0">
            <a:spAutoFit/>
          </a:bodyPr>
          <a:lstStyle/>
          <a:p>
            <a:r>
              <a:rPr lang="en-US" dirty="0"/>
              <a:t>Footer Template</a:t>
            </a:r>
          </a:p>
        </p:txBody>
      </p:sp>
      <p:cxnSp>
        <p:nvCxnSpPr>
          <p:cNvPr id="18" name="Straight Arrow Connector 17">
            <a:extLst>
              <a:ext uri="{FF2B5EF4-FFF2-40B4-BE49-F238E27FC236}">
                <a16:creationId xmlns:a16="http://schemas.microsoft.com/office/drawing/2014/main" id="{0E5EE7E4-01E5-4085-8CA3-2157D3A4B03C}"/>
              </a:ext>
            </a:extLst>
          </p:cNvPr>
          <p:cNvCxnSpPr>
            <a:stCxn id="14" idx="3"/>
          </p:cNvCxnSpPr>
          <p:nvPr/>
        </p:nvCxnSpPr>
        <p:spPr>
          <a:xfrm>
            <a:off x="3313916" y="3396924"/>
            <a:ext cx="2693852" cy="320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F85B690-9E84-44D0-B74D-08745A5DE593}"/>
              </a:ext>
            </a:extLst>
          </p:cNvPr>
          <p:cNvCxnSpPr>
            <a:cxnSpLocks/>
            <a:stCxn id="15" idx="3"/>
          </p:cNvCxnSpPr>
          <p:nvPr/>
        </p:nvCxnSpPr>
        <p:spPr>
          <a:xfrm flipV="1">
            <a:off x="3366815" y="4411524"/>
            <a:ext cx="2637788" cy="521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CD5ADAC-E8AE-4DE3-91D5-3C1FBE2313AD}"/>
              </a:ext>
            </a:extLst>
          </p:cNvPr>
          <p:cNvCxnSpPr>
            <a:cxnSpLocks/>
            <a:stCxn id="16" idx="3"/>
          </p:cNvCxnSpPr>
          <p:nvPr/>
        </p:nvCxnSpPr>
        <p:spPr>
          <a:xfrm>
            <a:off x="3194460" y="5530492"/>
            <a:ext cx="2810143" cy="270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2428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0C27A5-5F27-474C-8041-BF7D8D09AE04}"/>
              </a:ext>
            </a:extLst>
          </p:cNvPr>
          <p:cNvSpPr txBox="1"/>
          <p:nvPr/>
        </p:nvSpPr>
        <p:spPr>
          <a:xfrm>
            <a:off x="283471" y="176463"/>
            <a:ext cx="6063915" cy="646331"/>
          </a:xfrm>
          <a:prstGeom prst="rect">
            <a:avLst/>
          </a:prstGeom>
          <a:noFill/>
        </p:spPr>
        <p:txBody>
          <a:bodyPr wrap="square" rtlCol="0">
            <a:spAutoFit/>
          </a:bodyPr>
          <a:lstStyle/>
          <a:p>
            <a:r>
              <a:rPr lang="en-US" sz="3600" dirty="0"/>
              <a:t>Login-</a:t>
            </a:r>
            <a:r>
              <a:rPr lang="en-US" sz="3600" dirty="0" err="1"/>
              <a:t>form.xhtml</a:t>
            </a:r>
            <a:endParaRPr lang="en-US" sz="3600" dirty="0"/>
          </a:p>
        </p:txBody>
      </p:sp>
      <p:pic>
        <p:nvPicPr>
          <p:cNvPr id="7" name="Picture 6">
            <a:extLst>
              <a:ext uri="{FF2B5EF4-FFF2-40B4-BE49-F238E27FC236}">
                <a16:creationId xmlns:a16="http://schemas.microsoft.com/office/drawing/2014/main" id="{160A0527-F1F7-400C-87F8-B7E70CD44A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020" y="1090863"/>
            <a:ext cx="11027959" cy="5469472"/>
          </a:xfrm>
          <a:prstGeom prst="rect">
            <a:avLst/>
          </a:prstGeom>
        </p:spPr>
      </p:pic>
      <p:pic>
        <p:nvPicPr>
          <p:cNvPr id="8" name="Picture 7">
            <a:hlinkClick r:id="rId3"/>
            <a:extLst>
              <a:ext uri="{FF2B5EF4-FFF2-40B4-BE49-F238E27FC236}">
                <a16:creationId xmlns:a16="http://schemas.microsoft.com/office/drawing/2014/main" id="{B72B008B-E8EE-4F75-9B15-B10199C449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9025" y="822794"/>
            <a:ext cx="3057561" cy="2215404"/>
          </a:xfrm>
          <a:prstGeom prst="rect">
            <a:avLst/>
          </a:prstGeom>
        </p:spPr>
      </p:pic>
    </p:spTree>
    <p:extLst>
      <p:ext uri="{BB962C8B-B14F-4D97-AF65-F5344CB8AC3E}">
        <p14:creationId xmlns:p14="http://schemas.microsoft.com/office/powerpoint/2010/main" val="22991423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771AFB-B538-4B5F-9AF0-5121D4CAF86B}"/>
              </a:ext>
            </a:extLst>
          </p:cNvPr>
          <p:cNvSpPr txBox="1"/>
          <p:nvPr/>
        </p:nvSpPr>
        <p:spPr>
          <a:xfrm>
            <a:off x="283471" y="176463"/>
            <a:ext cx="6063915" cy="646331"/>
          </a:xfrm>
          <a:prstGeom prst="rect">
            <a:avLst/>
          </a:prstGeom>
          <a:noFill/>
        </p:spPr>
        <p:txBody>
          <a:bodyPr wrap="square" rtlCol="0">
            <a:spAutoFit/>
          </a:bodyPr>
          <a:lstStyle/>
          <a:p>
            <a:r>
              <a:rPr lang="en-US" sz="3600" dirty="0"/>
              <a:t>Order.java (constructors)</a:t>
            </a:r>
          </a:p>
        </p:txBody>
      </p:sp>
      <p:pic>
        <p:nvPicPr>
          <p:cNvPr id="7" name="Picture 6">
            <a:extLst>
              <a:ext uri="{FF2B5EF4-FFF2-40B4-BE49-F238E27FC236}">
                <a16:creationId xmlns:a16="http://schemas.microsoft.com/office/drawing/2014/main" id="{D028853D-0912-4C41-BE1D-A5BB50C02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6283" y="1141380"/>
            <a:ext cx="9079212" cy="5249366"/>
          </a:xfrm>
          <a:prstGeom prst="rect">
            <a:avLst/>
          </a:prstGeom>
        </p:spPr>
      </p:pic>
    </p:spTree>
    <p:extLst>
      <p:ext uri="{BB962C8B-B14F-4D97-AF65-F5344CB8AC3E}">
        <p14:creationId xmlns:p14="http://schemas.microsoft.com/office/powerpoint/2010/main" val="8396618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DA198C-E1F5-4471-817E-2EA26A5E7503}"/>
              </a:ext>
            </a:extLst>
          </p:cNvPr>
          <p:cNvSpPr txBox="1"/>
          <p:nvPr/>
        </p:nvSpPr>
        <p:spPr>
          <a:xfrm>
            <a:off x="283471" y="555154"/>
            <a:ext cx="6903392" cy="646331"/>
          </a:xfrm>
          <a:prstGeom prst="rect">
            <a:avLst/>
          </a:prstGeom>
          <a:noFill/>
        </p:spPr>
        <p:txBody>
          <a:bodyPr wrap="square" rtlCol="0">
            <a:spAutoFit/>
          </a:bodyPr>
          <a:lstStyle/>
          <a:p>
            <a:r>
              <a:rPr lang="en-US" sz="3600" dirty="0"/>
              <a:t>Order.java (getters and setters)</a:t>
            </a:r>
          </a:p>
        </p:txBody>
      </p:sp>
      <p:pic>
        <p:nvPicPr>
          <p:cNvPr id="7" name="Picture 6">
            <a:extLst>
              <a:ext uri="{FF2B5EF4-FFF2-40B4-BE49-F238E27FC236}">
                <a16:creationId xmlns:a16="http://schemas.microsoft.com/office/drawing/2014/main" id="{35EDFEC9-A096-416A-A099-692B5AA4A6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66" y="2292990"/>
            <a:ext cx="6239746" cy="3781953"/>
          </a:xfrm>
          <a:prstGeom prst="rect">
            <a:avLst/>
          </a:prstGeom>
        </p:spPr>
      </p:pic>
      <p:pic>
        <p:nvPicPr>
          <p:cNvPr id="9" name="Picture 8">
            <a:extLst>
              <a:ext uri="{FF2B5EF4-FFF2-40B4-BE49-F238E27FC236}">
                <a16:creationId xmlns:a16="http://schemas.microsoft.com/office/drawing/2014/main" id="{506E95C3-874D-4052-9601-2B4B188783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212" y="2388254"/>
            <a:ext cx="5210902" cy="3591426"/>
          </a:xfrm>
          <a:prstGeom prst="rect">
            <a:avLst/>
          </a:prstGeom>
        </p:spPr>
      </p:pic>
    </p:spTree>
    <p:extLst>
      <p:ext uri="{BB962C8B-B14F-4D97-AF65-F5344CB8AC3E}">
        <p14:creationId xmlns:p14="http://schemas.microsoft.com/office/powerpoint/2010/main" val="521052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A959F7-9D31-4A5D-B260-73AA3C79ACFD}"/>
              </a:ext>
            </a:extLst>
          </p:cNvPr>
          <p:cNvSpPr txBox="1"/>
          <p:nvPr/>
        </p:nvSpPr>
        <p:spPr>
          <a:xfrm>
            <a:off x="684523" y="442859"/>
            <a:ext cx="6903392" cy="646331"/>
          </a:xfrm>
          <a:prstGeom prst="rect">
            <a:avLst/>
          </a:prstGeom>
          <a:noFill/>
        </p:spPr>
        <p:txBody>
          <a:bodyPr wrap="square" rtlCol="0">
            <a:spAutoFit/>
          </a:bodyPr>
          <a:lstStyle/>
          <a:p>
            <a:r>
              <a:rPr lang="en-US" sz="3600" dirty="0"/>
              <a:t>User.java</a:t>
            </a:r>
          </a:p>
        </p:txBody>
      </p:sp>
      <p:pic>
        <p:nvPicPr>
          <p:cNvPr id="5" name="Picture 4">
            <a:extLst>
              <a:ext uri="{FF2B5EF4-FFF2-40B4-BE49-F238E27FC236}">
                <a16:creationId xmlns:a16="http://schemas.microsoft.com/office/drawing/2014/main" id="{CD3FA376-D7B9-43F1-A1FE-00B86A7E4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23" y="2390771"/>
            <a:ext cx="4458322" cy="3648584"/>
          </a:xfrm>
          <a:prstGeom prst="rect">
            <a:avLst/>
          </a:prstGeom>
        </p:spPr>
      </p:pic>
      <p:pic>
        <p:nvPicPr>
          <p:cNvPr id="7" name="Picture 6">
            <a:extLst>
              <a:ext uri="{FF2B5EF4-FFF2-40B4-BE49-F238E27FC236}">
                <a16:creationId xmlns:a16="http://schemas.microsoft.com/office/drawing/2014/main" id="{809C7CE4-EF7D-4999-A992-0EABB9BFF1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6680" y="1952560"/>
            <a:ext cx="5772956" cy="4525006"/>
          </a:xfrm>
          <a:prstGeom prst="rect">
            <a:avLst/>
          </a:prstGeom>
        </p:spPr>
      </p:pic>
      <p:sp>
        <p:nvSpPr>
          <p:cNvPr id="8" name="TextBox 7">
            <a:extLst>
              <a:ext uri="{FF2B5EF4-FFF2-40B4-BE49-F238E27FC236}">
                <a16:creationId xmlns:a16="http://schemas.microsoft.com/office/drawing/2014/main" id="{D23EE334-8B9E-47DA-96E9-8A56C8B3C4AC}"/>
              </a:ext>
            </a:extLst>
          </p:cNvPr>
          <p:cNvSpPr txBox="1"/>
          <p:nvPr/>
        </p:nvSpPr>
        <p:spPr>
          <a:xfrm>
            <a:off x="2201852" y="1721727"/>
            <a:ext cx="2940993" cy="461665"/>
          </a:xfrm>
          <a:prstGeom prst="rect">
            <a:avLst/>
          </a:prstGeom>
          <a:noFill/>
        </p:spPr>
        <p:txBody>
          <a:bodyPr wrap="square" rtlCol="0">
            <a:spAutoFit/>
          </a:bodyPr>
          <a:lstStyle/>
          <a:p>
            <a:r>
              <a:rPr lang="en-US" sz="2400" dirty="0"/>
              <a:t>Constructor</a:t>
            </a:r>
          </a:p>
        </p:txBody>
      </p:sp>
      <p:sp>
        <p:nvSpPr>
          <p:cNvPr id="9" name="TextBox 8">
            <a:extLst>
              <a:ext uri="{FF2B5EF4-FFF2-40B4-BE49-F238E27FC236}">
                <a16:creationId xmlns:a16="http://schemas.microsoft.com/office/drawing/2014/main" id="{9DB4AC9E-929D-4560-ADC8-2CE1F74A6881}"/>
              </a:ext>
            </a:extLst>
          </p:cNvPr>
          <p:cNvSpPr txBox="1"/>
          <p:nvPr/>
        </p:nvSpPr>
        <p:spPr>
          <a:xfrm>
            <a:off x="7587915" y="1290042"/>
            <a:ext cx="2940993" cy="461665"/>
          </a:xfrm>
          <a:prstGeom prst="rect">
            <a:avLst/>
          </a:prstGeom>
          <a:noFill/>
        </p:spPr>
        <p:txBody>
          <a:bodyPr wrap="square" rtlCol="0">
            <a:spAutoFit/>
          </a:bodyPr>
          <a:lstStyle/>
          <a:p>
            <a:r>
              <a:rPr lang="en-US" sz="2400" dirty="0"/>
              <a:t>getters and setters</a:t>
            </a:r>
          </a:p>
        </p:txBody>
      </p:sp>
    </p:spTree>
    <p:extLst>
      <p:ext uri="{BB962C8B-B14F-4D97-AF65-F5344CB8AC3E}">
        <p14:creationId xmlns:p14="http://schemas.microsoft.com/office/powerpoint/2010/main" val="38365262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5E3269-A16E-4ED8-9F08-4BAD1BB618AB}"/>
              </a:ext>
            </a:extLst>
          </p:cNvPr>
          <p:cNvSpPr txBox="1"/>
          <p:nvPr/>
        </p:nvSpPr>
        <p:spPr>
          <a:xfrm>
            <a:off x="684523" y="442859"/>
            <a:ext cx="6903392" cy="646331"/>
          </a:xfrm>
          <a:prstGeom prst="rect">
            <a:avLst/>
          </a:prstGeom>
          <a:noFill/>
        </p:spPr>
        <p:txBody>
          <a:bodyPr wrap="square" rtlCol="0">
            <a:spAutoFit/>
          </a:bodyPr>
          <a:lstStyle/>
          <a:p>
            <a:r>
              <a:rPr lang="en-US" sz="3600" dirty="0"/>
              <a:t>OrderBusinessInterface.java</a:t>
            </a:r>
          </a:p>
        </p:txBody>
      </p:sp>
      <p:pic>
        <p:nvPicPr>
          <p:cNvPr id="5" name="Picture 4">
            <a:extLst>
              <a:ext uri="{FF2B5EF4-FFF2-40B4-BE49-F238E27FC236}">
                <a16:creationId xmlns:a16="http://schemas.microsoft.com/office/drawing/2014/main" id="{61573992-5E2A-4F47-8060-D6D3B9A72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027" y="1250648"/>
            <a:ext cx="8249036" cy="4963644"/>
          </a:xfrm>
          <a:prstGeom prst="rect">
            <a:avLst/>
          </a:prstGeom>
        </p:spPr>
      </p:pic>
      <p:sp>
        <p:nvSpPr>
          <p:cNvPr id="6" name="Rectangle 5">
            <a:extLst>
              <a:ext uri="{FF2B5EF4-FFF2-40B4-BE49-F238E27FC236}">
                <a16:creationId xmlns:a16="http://schemas.microsoft.com/office/drawing/2014/main" id="{D923E733-684D-477F-ACCF-C3C6FE82EE7F}"/>
              </a:ext>
            </a:extLst>
          </p:cNvPr>
          <p:cNvSpPr/>
          <p:nvPr/>
        </p:nvSpPr>
        <p:spPr>
          <a:xfrm>
            <a:off x="2494548" y="3224462"/>
            <a:ext cx="1291390" cy="657728"/>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hlinkClick r:id="rId3"/>
            <a:extLst>
              <a:ext uri="{FF2B5EF4-FFF2-40B4-BE49-F238E27FC236}">
                <a16:creationId xmlns:a16="http://schemas.microsoft.com/office/drawing/2014/main" id="{F9AD49E3-559A-4360-8EEE-F1D0E38F6016}"/>
              </a:ext>
            </a:extLst>
          </p:cNvPr>
          <p:cNvSpPr txBox="1"/>
          <p:nvPr/>
        </p:nvSpPr>
        <p:spPr>
          <a:xfrm>
            <a:off x="7426468" y="2855130"/>
            <a:ext cx="1959191" cy="369332"/>
          </a:xfrm>
          <a:prstGeom prst="rect">
            <a:avLst/>
          </a:prstGeom>
          <a:solidFill>
            <a:srgbClr val="00B0F0"/>
          </a:solidFill>
        </p:spPr>
        <p:txBody>
          <a:bodyPr wrap="none" rtlCol="0">
            <a:spAutoFit/>
          </a:bodyPr>
          <a:lstStyle/>
          <a:p>
            <a:r>
              <a:rPr lang="en-US" dirty="0"/>
              <a:t>Local Annotation</a:t>
            </a:r>
          </a:p>
        </p:txBody>
      </p:sp>
      <p:cxnSp>
        <p:nvCxnSpPr>
          <p:cNvPr id="8" name="Straight Arrow Connector 7">
            <a:extLst>
              <a:ext uri="{FF2B5EF4-FFF2-40B4-BE49-F238E27FC236}">
                <a16:creationId xmlns:a16="http://schemas.microsoft.com/office/drawing/2014/main" id="{3901A83C-DFC0-41E4-9F3C-068318F68A34}"/>
              </a:ext>
            </a:extLst>
          </p:cNvPr>
          <p:cNvCxnSpPr>
            <a:cxnSpLocks/>
            <a:endCxn id="6" idx="3"/>
          </p:cNvCxnSpPr>
          <p:nvPr/>
        </p:nvCxnSpPr>
        <p:spPr>
          <a:xfrm flipH="1">
            <a:off x="3785938" y="3031958"/>
            <a:ext cx="3640530" cy="5213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5580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B591FB-3622-4C87-9AEF-4F64F4E1A01E}"/>
              </a:ext>
            </a:extLst>
          </p:cNvPr>
          <p:cNvSpPr txBox="1"/>
          <p:nvPr/>
        </p:nvSpPr>
        <p:spPr>
          <a:xfrm>
            <a:off x="684523" y="442859"/>
            <a:ext cx="6903392" cy="646331"/>
          </a:xfrm>
          <a:prstGeom prst="rect">
            <a:avLst/>
          </a:prstGeom>
          <a:noFill/>
        </p:spPr>
        <p:txBody>
          <a:bodyPr wrap="square" rtlCol="0">
            <a:spAutoFit/>
          </a:bodyPr>
          <a:lstStyle/>
          <a:p>
            <a:r>
              <a:rPr lang="en-US" sz="3600" dirty="0"/>
              <a:t>OrderBusinessService.java</a:t>
            </a:r>
          </a:p>
        </p:txBody>
      </p:sp>
      <p:pic>
        <p:nvPicPr>
          <p:cNvPr id="5" name="Picture 4">
            <a:extLst>
              <a:ext uri="{FF2B5EF4-FFF2-40B4-BE49-F238E27FC236}">
                <a16:creationId xmlns:a16="http://schemas.microsoft.com/office/drawing/2014/main" id="{F097F3FA-F2B2-4C51-B9C9-817E138A68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4163" y="1089190"/>
            <a:ext cx="6717184" cy="5703902"/>
          </a:xfrm>
          <a:prstGeom prst="rect">
            <a:avLst/>
          </a:prstGeom>
        </p:spPr>
      </p:pic>
      <p:sp>
        <p:nvSpPr>
          <p:cNvPr id="2" name="TextBox 1">
            <a:extLst>
              <a:ext uri="{FF2B5EF4-FFF2-40B4-BE49-F238E27FC236}">
                <a16:creationId xmlns:a16="http://schemas.microsoft.com/office/drawing/2014/main" id="{9A521483-C6BC-4170-9F25-DF47DAFA4968}"/>
              </a:ext>
            </a:extLst>
          </p:cNvPr>
          <p:cNvSpPr txBox="1"/>
          <p:nvPr/>
        </p:nvSpPr>
        <p:spPr>
          <a:xfrm>
            <a:off x="1155032" y="2871537"/>
            <a:ext cx="1590179" cy="923330"/>
          </a:xfrm>
          <a:prstGeom prst="rect">
            <a:avLst/>
          </a:prstGeom>
          <a:noFill/>
        </p:spPr>
        <p:txBody>
          <a:bodyPr wrap="none" rtlCol="0">
            <a:spAutoFit/>
          </a:bodyPr>
          <a:lstStyle/>
          <a:p>
            <a:r>
              <a:rPr lang="en-US" dirty="0"/>
              <a:t>@Stateless</a:t>
            </a:r>
          </a:p>
          <a:p>
            <a:r>
              <a:rPr lang="en-US" dirty="0"/>
              <a:t>@Local</a:t>
            </a:r>
          </a:p>
          <a:p>
            <a:r>
              <a:rPr lang="en-US" dirty="0"/>
              <a:t>@Alternative</a:t>
            </a:r>
          </a:p>
        </p:txBody>
      </p:sp>
      <p:cxnSp>
        <p:nvCxnSpPr>
          <p:cNvPr id="6" name="Straight Arrow Connector 5">
            <a:extLst>
              <a:ext uri="{FF2B5EF4-FFF2-40B4-BE49-F238E27FC236}">
                <a16:creationId xmlns:a16="http://schemas.microsoft.com/office/drawing/2014/main" id="{07A75A95-E5F3-462E-B9FD-FDD4A60B7F85}"/>
              </a:ext>
            </a:extLst>
          </p:cNvPr>
          <p:cNvCxnSpPr>
            <a:cxnSpLocks/>
            <a:stCxn id="2" idx="3"/>
          </p:cNvCxnSpPr>
          <p:nvPr/>
        </p:nvCxnSpPr>
        <p:spPr>
          <a:xfrm flipV="1">
            <a:off x="2745211" y="2646947"/>
            <a:ext cx="2019294" cy="6862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2F707BB-86AE-432C-983B-087844B9AABC}"/>
              </a:ext>
            </a:extLst>
          </p:cNvPr>
          <p:cNvSpPr/>
          <p:nvPr/>
        </p:nvSpPr>
        <p:spPr>
          <a:xfrm>
            <a:off x="4804610" y="2350167"/>
            <a:ext cx="2783305" cy="55345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Rectangle 8">
            <a:extLst>
              <a:ext uri="{FF2B5EF4-FFF2-40B4-BE49-F238E27FC236}">
                <a16:creationId xmlns:a16="http://schemas.microsoft.com/office/drawing/2014/main" id="{2BBABC3B-16F3-471B-B65B-1EBFF6CAC25B}"/>
              </a:ext>
            </a:extLst>
          </p:cNvPr>
          <p:cNvSpPr/>
          <p:nvPr/>
        </p:nvSpPr>
        <p:spPr>
          <a:xfrm>
            <a:off x="5133198" y="3549952"/>
            <a:ext cx="6048149" cy="3243140"/>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TextBox 9">
            <a:extLst>
              <a:ext uri="{FF2B5EF4-FFF2-40B4-BE49-F238E27FC236}">
                <a16:creationId xmlns:a16="http://schemas.microsoft.com/office/drawing/2014/main" id="{E97EBF65-8C38-44EA-B620-8FE99FB8AFB5}"/>
              </a:ext>
            </a:extLst>
          </p:cNvPr>
          <p:cNvSpPr txBox="1"/>
          <p:nvPr/>
        </p:nvSpPr>
        <p:spPr>
          <a:xfrm>
            <a:off x="1371600" y="4653884"/>
            <a:ext cx="2077941" cy="646331"/>
          </a:xfrm>
          <a:prstGeom prst="rect">
            <a:avLst/>
          </a:prstGeom>
          <a:noFill/>
        </p:spPr>
        <p:txBody>
          <a:bodyPr wrap="none" rtlCol="0">
            <a:spAutoFit/>
          </a:bodyPr>
          <a:lstStyle/>
          <a:p>
            <a:r>
              <a:rPr lang="en-US" dirty="0"/>
              <a:t>Constructor</a:t>
            </a:r>
          </a:p>
          <a:p>
            <a:r>
              <a:rPr lang="en-US" dirty="0"/>
              <a:t>Creates order List</a:t>
            </a:r>
          </a:p>
        </p:txBody>
      </p:sp>
      <p:cxnSp>
        <p:nvCxnSpPr>
          <p:cNvPr id="11" name="Straight Arrow Connector 10">
            <a:extLst>
              <a:ext uri="{FF2B5EF4-FFF2-40B4-BE49-F238E27FC236}">
                <a16:creationId xmlns:a16="http://schemas.microsoft.com/office/drawing/2014/main" id="{20B3857D-BA5B-4827-8AD0-0CD03A08438B}"/>
              </a:ext>
            </a:extLst>
          </p:cNvPr>
          <p:cNvCxnSpPr>
            <a:cxnSpLocks/>
            <a:stCxn id="10" idx="3"/>
            <a:endCxn id="9" idx="1"/>
          </p:cNvCxnSpPr>
          <p:nvPr/>
        </p:nvCxnSpPr>
        <p:spPr>
          <a:xfrm>
            <a:off x="3449541" y="4977050"/>
            <a:ext cx="1683657" cy="194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000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D59D7F-2C6B-45CE-8AD0-27E4AE6D4506}"/>
              </a:ext>
            </a:extLst>
          </p:cNvPr>
          <p:cNvSpPr txBox="1"/>
          <p:nvPr/>
        </p:nvSpPr>
        <p:spPr>
          <a:xfrm>
            <a:off x="684523" y="442859"/>
            <a:ext cx="6903392" cy="1200329"/>
          </a:xfrm>
          <a:prstGeom prst="rect">
            <a:avLst/>
          </a:prstGeom>
          <a:noFill/>
        </p:spPr>
        <p:txBody>
          <a:bodyPr wrap="square" rtlCol="0">
            <a:spAutoFit/>
          </a:bodyPr>
          <a:lstStyle/>
          <a:p>
            <a:r>
              <a:rPr lang="en-US" sz="3600" dirty="0"/>
              <a:t>OrderBusinessService.java (Cont.) </a:t>
            </a:r>
          </a:p>
        </p:txBody>
      </p:sp>
      <p:pic>
        <p:nvPicPr>
          <p:cNvPr id="5" name="Picture 4">
            <a:extLst>
              <a:ext uri="{FF2B5EF4-FFF2-40B4-BE49-F238E27FC236}">
                <a16:creationId xmlns:a16="http://schemas.microsoft.com/office/drawing/2014/main" id="{BB442AB3-677D-4AB9-A779-3DF01F4A5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735" y="1909011"/>
            <a:ext cx="10240755" cy="3614976"/>
          </a:xfrm>
          <a:prstGeom prst="rect">
            <a:avLst/>
          </a:prstGeom>
        </p:spPr>
      </p:pic>
      <p:sp>
        <p:nvSpPr>
          <p:cNvPr id="6" name="Rectangle 5">
            <a:extLst>
              <a:ext uri="{FF2B5EF4-FFF2-40B4-BE49-F238E27FC236}">
                <a16:creationId xmlns:a16="http://schemas.microsoft.com/office/drawing/2014/main" id="{811B1A3B-73B6-4A3E-923B-645327E0698B}"/>
              </a:ext>
            </a:extLst>
          </p:cNvPr>
          <p:cNvSpPr/>
          <p:nvPr/>
        </p:nvSpPr>
        <p:spPr>
          <a:xfrm>
            <a:off x="9817769" y="2268725"/>
            <a:ext cx="1299410" cy="55345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8086833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233174-60A6-4F75-9225-159C5C0EA12B}"/>
              </a:ext>
            </a:extLst>
          </p:cNvPr>
          <p:cNvSpPr txBox="1"/>
          <p:nvPr/>
        </p:nvSpPr>
        <p:spPr>
          <a:xfrm>
            <a:off x="684522" y="442859"/>
            <a:ext cx="7785709" cy="646331"/>
          </a:xfrm>
          <a:prstGeom prst="rect">
            <a:avLst/>
          </a:prstGeom>
          <a:noFill/>
        </p:spPr>
        <p:txBody>
          <a:bodyPr wrap="square" rtlCol="0">
            <a:spAutoFit/>
          </a:bodyPr>
          <a:lstStyle/>
          <a:p>
            <a:r>
              <a:rPr lang="en-US" sz="3600" dirty="0"/>
              <a:t>AnotherOrderBusinessService.java</a:t>
            </a:r>
          </a:p>
        </p:txBody>
      </p:sp>
      <p:pic>
        <p:nvPicPr>
          <p:cNvPr id="5" name="Picture 4">
            <a:extLst>
              <a:ext uri="{FF2B5EF4-FFF2-40B4-BE49-F238E27FC236}">
                <a16:creationId xmlns:a16="http://schemas.microsoft.com/office/drawing/2014/main" id="{772E355E-2191-4575-9A7B-62DF5D44E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0362" y="1089190"/>
            <a:ext cx="7597116" cy="5437151"/>
          </a:xfrm>
          <a:prstGeom prst="rect">
            <a:avLst/>
          </a:prstGeom>
        </p:spPr>
      </p:pic>
      <p:sp>
        <p:nvSpPr>
          <p:cNvPr id="6" name="TextBox 5">
            <a:extLst>
              <a:ext uri="{FF2B5EF4-FFF2-40B4-BE49-F238E27FC236}">
                <a16:creationId xmlns:a16="http://schemas.microsoft.com/office/drawing/2014/main" id="{DEACCE74-8B06-4C9A-9F07-F378B2C0D79F}"/>
              </a:ext>
            </a:extLst>
          </p:cNvPr>
          <p:cNvSpPr txBox="1"/>
          <p:nvPr/>
        </p:nvSpPr>
        <p:spPr>
          <a:xfrm>
            <a:off x="1155032" y="2871537"/>
            <a:ext cx="1590179" cy="923330"/>
          </a:xfrm>
          <a:prstGeom prst="rect">
            <a:avLst/>
          </a:prstGeom>
          <a:noFill/>
        </p:spPr>
        <p:txBody>
          <a:bodyPr wrap="none" rtlCol="0">
            <a:spAutoFit/>
          </a:bodyPr>
          <a:lstStyle/>
          <a:p>
            <a:r>
              <a:rPr lang="en-US" dirty="0"/>
              <a:t>@Stateless</a:t>
            </a:r>
          </a:p>
          <a:p>
            <a:r>
              <a:rPr lang="en-US" dirty="0"/>
              <a:t>@Local</a:t>
            </a:r>
          </a:p>
          <a:p>
            <a:r>
              <a:rPr lang="en-US" dirty="0"/>
              <a:t>@Alternative</a:t>
            </a:r>
          </a:p>
        </p:txBody>
      </p:sp>
      <p:cxnSp>
        <p:nvCxnSpPr>
          <p:cNvPr id="7" name="Straight Arrow Connector 6">
            <a:extLst>
              <a:ext uri="{FF2B5EF4-FFF2-40B4-BE49-F238E27FC236}">
                <a16:creationId xmlns:a16="http://schemas.microsoft.com/office/drawing/2014/main" id="{C25915F7-2793-456B-AEFB-0A6832C38338}"/>
              </a:ext>
            </a:extLst>
          </p:cNvPr>
          <p:cNvCxnSpPr>
            <a:cxnSpLocks/>
            <a:stCxn id="6" idx="3"/>
            <a:endCxn id="8" idx="1"/>
          </p:cNvCxnSpPr>
          <p:nvPr/>
        </p:nvCxnSpPr>
        <p:spPr>
          <a:xfrm>
            <a:off x="2745211" y="3333202"/>
            <a:ext cx="1465841" cy="46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7BDF932-E0D9-4C3C-9D26-2E95ABF50FF8}"/>
              </a:ext>
            </a:extLst>
          </p:cNvPr>
          <p:cNvSpPr/>
          <p:nvPr/>
        </p:nvSpPr>
        <p:spPr>
          <a:xfrm>
            <a:off x="4211052" y="3102914"/>
            <a:ext cx="2959769" cy="55345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Rectangle 8">
            <a:extLst>
              <a:ext uri="{FF2B5EF4-FFF2-40B4-BE49-F238E27FC236}">
                <a16:creationId xmlns:a16="http://schemas.microsoft.com/office/drawing/2014/main" id="{3C44800A-6585-4738-A620-D9DABC081381}"/>
              </a:ext>
            </a:extLst>
          </p:cNvPr>
          <p:cNvSpPr/>
          <p:nvPr/>
        </p:nvSpPr>
        <p:spPr>
          <a:xfrm>
            <a:off x="4539916" y="4299284"/>
            <a:ext cx="6967562" cy="2493808"/>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TextBox 9">
            <a:extLst>
              <a:ext uri="{FF2B5EF4-FFF2-40B4-BE49-F238E27FC236}">
                <a16:creationId xmlns:a16="http://schemas.microsoft.com/office/drawing/2014/main" id="{C3E4D2F6-172B-4F62-B070-326F4191BE0D}"/>
              </a:ext>
            </a:extLst>
          </p:cNvPr>
          <p:cNvSpPr txBox="1"/>
          <p:nvPr/>
        </p:nvSpPr>
        <p:spPr>
          <a:xfrm>
            <a:off x="602917" y="4792383"/>
            <a:ext cx="2954783" cy="646331"/>
          </a:xfrm>
          <a:prstGeom prst="rect">
            <a:avLst/>
          </a:prstGeom>
          <a:noFill/>
        </p:spPr>
        <p:txBody>
          <a:bodyPr wrap="none" rtlCol="0">
            <a:spAutoFit/>
          </a:bodyPr>
          <a:lstStyle/>
          <a:p>
            <a:r>
              <a:rPr lang="en-US" dirty="0"/>
              <a:t>Constructor</a:t>
            </a:r>
          </a:p>
          <a:p>
            <a:r>
              <a:rPr lang="en-US" dirty="0"/>
              <a:t>Creates another order List</a:t>
            </a:r>
          </a:p>
        </p:txBody>
      </p:sp>
      <p:cxnSp>
        <p:nvCxnSpPr>
          <p:cNvPr id="11" name="Straight Arrow Connector 10">
            <a:extLst>
              <a:ext uri="{FF2B5EF4-FFF2-40B4-BE49-F238E27FC236}">
                <a16:creationId xmlns:a16="http://schemas.microsoft.com/office/drawing/2014/main" id="{1489831B-7E07-41D9-8D89-2459BFEC4C08}"/>
              </a:ext>
            </a:extLst>
          </p:cNvPr>
          <p:cNvCxnSpPr>
            <a:cxnSpLocks/>
            <a:stCxn id="10" idx="3"/>
            <a:endCxn id="9" idx="1"/>
          </p:cNvCxnSpPr>
          <p:nvPr/>
        </p:nvCxnSpPr>
        <p:spPr>
          <a:xfrm>
            <a:off x="3557700" y="5115549"/>
            <a:ext cx="982216" cy="4306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1567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6DA053D-A14A-43F7-BC8D-5D46EF94A67C}"/>
              </a:ext>
            </a:extLst>
          </p:cNvPr>
          <p:cNvSpPr txBox="1"/>
          <p:nvPr/>
        </p:nvSpPr>
        <p:spPr>
          <a:xfrm>
            <a:off x="684522" y="442859"/>
            <a:ext cx="7785709" cy="1200329"/>
          </a:xfrm>
          <a:prstGeom prst="rect">
            <a:avLst/>
          </a:prstGeom>
          <a:noFill/>
        </p:spPr>
        <p:txBody>
          <a:bodyPr wrap="square" rtlCol="0">
            <a:spAutoFit/>
          </a:bodyPr>
          <a:lstStyle/>
          <a:p>
            <a:r>
              <a:rPr lang="en-US" sz="3600" dirty="0"/>
              <a:t>AnotherOrderBusinessService.java (Cont.)</a:t>
            </a:r>
          </a:p>
        </p:txBody>
      </p:sp>
      <p:pic>
        <p:nvPicPr>
          <p:cNvPr id="10" name="Picture 9">
            <a:extLst>
              <a:ext uri="{FF2B5EF4-FFF2-40B4-BE49-F238E27FC236}">
                <a16:creationId xmlns:a16="http://schemas.microsoft.com/office/drawing/2014/main" id="{672A9744-E8D5-4508-9162-76061A13F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229" y="2041576"/>
            <a:ext cx="10507541" cy="4058216"/>
          </a:xfrm>
          <a:prstGeom prst="rect">
            <a:avLst/>
          </a:prstGeom>
        </p:spPr>
      </p:pic>
      <p:sp>
        <p:nvSpPr>
          <p:cNvPr id="11" name="Rectangle 10">
            <a:extLst>
              <a:ext uri="{FF2B5EF4-FFF2-40B4-BE49-F238E27FC236}">
                <a16:creationId xmlns:a16="http://schemas.microsoft.com/office/drawing/2014/main" id="{05EEAD58-4240-4CF7-91E8-AF80BF92DEDD}"/>
              </a:ext>
            </a:extLst>
          </p:cNvPr>
          <p:cNvSpPr/>
          <p:nvPr/>
        </p:nvSpPr>
        <p:spPr>
          <a:xfrm>
            <a:off x="9769642" y="2541440"/>
            <a:ext cx="1299410" cy="55345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998245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DFD01-9CC5-4AB3-8121-EE708C2C40B7}"/>
              </a:ext>
            </a:extLst>
          </p:cNvPr>
          <p:cNvSpPr>
            <a:spLocks noGrp="1"/>
          </p:cNvSpPr>
          <p:nvPr>
            <p:ph type="title"/>
          </p:nvPr>
        </p:nvSpPr>
        <p:spPr/>
        <p:txBody>
          <a:bodyPr/>
          <a:lstStyle/>
          <a:p>
            <a:r>
              <a:rPr lang="en-US" dirty="0"/>
              <a:t>JSP Example</a:t>
            </a:r>
          </a:p>
        </p:txBody>
      </p:sp>
      <p:sp>
        <p:nvSpPr>
          <p:cNvPr id="3" name="Content Placeholder 2">
            <a:extLst>
              <a:ext uri="{FF2B5EF4-FFF2-40B4-BE49-F238E27FC236}">
                <a16:creationId xmlns:a16="http://schemas.microsoft.com/office/drawing/2014/main" id="{47F6927F-C47F-4DC2-99BE-A06247A4BF8A}"/>
              </a:ext>
            </a:extLst>
          </p:cNvPr>
          <p:cNvSpPr>
            <a:spLocks noGrp="1"/>
          </p:cNvSpPr>
          <p:nvPr>
            <p:ph idx="1"/>
          </p:nvPr>
        </p:nvSpPr>
        <p:spPr/>
        <p:txBody>
          <a:bodyPr/>
          <a:lstStyle/>
          <a:p>
            <a:r>
              <a:rPr lang="en-US" dirty="0"/>
              <a:t>Developing JSP program is liked writing normal HTML file.</a:t>
            </a:r>
          </a:p>
          <a:p>
            <a:r>
              <a:rPr lang="en-US" dirty="0"/>
              <a:t>If you want to inject some Java codes, simply surround the Java codes with &lt;% ..%&gt; tags.</a:t>
            </a:r>
          </a:p>
          <a:p>
            <a:r>
              <a:rPr lang="en-US" dirty="0" err="1"/>
              <a:t>SystemTime.jsp</a:t>
            </a:r>
            <a:endParaRPr lang="en-US" dirty="0"/>
          </a:p>
        </p:txBody>
      </p:sp>
      <p:pic>
        <p:nvPicPr>
          <p:cNvPr id="6" name="Picture 5">
            <a:extLst>
              <a:ext uri="{FF2B5EF4-FFF2-40B4-BE49-F238E27FC236}">
                <a16:creationId xmlns:a16="http://schemas.microsoft.com/office/drawing/2014/main" id="{ED8968A1-B146-4CAE-BBC2-90EA07A87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076" y="3835958"/>
            <a:ext cx="9021871" cy="2891847"/>
          </a:xfrm>
          <a:prstGeom prst="rect">
            <a:avLst/>
          </a:prstGeom>
        </p:spPr>
      </p:pic>
    </p:spTree>
    <p:extLst>
      <p:ext uri="{BB962C8B-B14F-4D97-AF65-F5344CB8AC3E}">
        <p14:creationId xmlns:p14="http://schemas.microsoft.com/office/powerpoint/2010/main" val="5623642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81A27A-C998-414D-8949-489F1167DEC9}"/>
              </a:ext>
            </a:extLst>
          </p:cNvPr>
          <p:cNvSpPr txBox="1"/>
          <p:nvPr/>
        </p:nvSpPr>
        <p:spPr>
          <a:xfrm>
            <a:off x="684523" y="442859"/>
            <a:ext cx="6903392" cy="646331"/>
          </a:xfrm>
          <a:prstGeom prst="rect">
            <a:avLst/>
          </a:prstGeom>
          <a:noFill/>
        </p:spPr>
        <p:txBody>
          <a:bodyPr wrap="square" rtlCol="0">
            <a:spAutoFit/>
          </a:bodyPr>
          <a:lstStyle/>
          <a:p>
            <a:r>
              <a:rPr lang="en-US" sz="3600" dirty="0"/>
              <a:t>FormController.java</a:t>
            </a:r>
          </a:p>
        </p:txBody>
      </p:sp>
      <p:pic>
        <p:nvPicPr>
          <p:cNvPr id="4" name="Picture 3">
            <a:extLst>
              <a:ext uri="{FF2B5EF4-FFF2-40B4-BE49-F238E27FC236}">
                <a16:creationId xmlns:a16="http://schemas.microsoft.com/office/drawing/2014/main" id="{B0DDE840-72E3-46B7-A343-7DF9771D5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916" y="1542970"/>
            <a:ext cx="7078063" cy="4734586"/>
          </a:xfrm>
          <a:prstGeom prst="rect">
            <a:avLst/>
          </a:prstGeom>
        </p:spPr>
      </p:pic>
      <p:sp>
        <p:nvSpPr>
          <p:cNvPr id="5" name="Rectangle 4">
            <a:extLst>
              <a:ext uri="{FF2B5EF4-FFF2-40B4-BE49-F238E27FC236}">
                <a16:creationId xmlns:a16="http://schemas.microsoft.com/office/drawing/2014/main" id="{E7369460-AFEB-456B-811C-5E7F19A06680}"/>
              </a:ext>
            </a:extLst>
          </p:cNvPr>
          <p:cNvSpPr/>
          <p:nvPr/>
        </p:nvSpPr>
        <p:spPr>
          <a:xfrm>
            <a:off x="4483768" y="4507831"/>
            <a:ext cx="1163052" cy="368969"/>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hlinkClick r:id="rId3"/>
            <a:extLst>
              <a:ext uri="{FF2B5EF4-FFF2-40B4-BE49-F238E27FC236}">
                <a16:creationId xmlns:a16="http://schemas.microsoft.com/office/drawing/2014/main" id="{0D356277-01F3-4AE0-B912-8E7B28192FD8}"/>
              </a:ext>
            </a:extLst>
          </p:cNvPr>
          <p:cNvSpPr txBox="1"/>
          <p:nvPr/>
        </p:nvSpPr>
        <p:spPr>
          <a:xfrm>
            <a:off x="7811478" y="4323165"/>
            <a:ext cx="1991251" cy="369332"/>
          </a:xfrm>
          <a:prstGeom prst="rect">
            <a:avLst/>
          </a:prstGeom>
          <a:solidFill>
            <a:srgbClr val="00B0F0"/>
          </a:solidFill>
        </p:spPr>
        <p:txBody>
          <a:bodyPr wrap="none" rtlCol="0">
            <a:spAutoFit/>
          </a:bodyPr>
          <a:lstStyle/>
          <a:p>
            <a:r>
              <a:rPr lang="en-US" dirty="0"/>
              <a:t>Inject Annotation</a:t>
            </a:r>
          </a:p>
        </p:txBody>
      </p:sp>
      <p:cxnSp>
        <p:nvCxnSpPr>
          <p:cNvPr id="7" name="Straight Arrow Connector 6">
            <a:extLst>
              <a:ext uri="{FF2B5EF4-FFF2-40B4-BE49-F238E27FC236}">
                <a16:creationId xmlns:a16="http://schemas.microsoft.com/office/drawing/2014/main" id="{2177061B-5E5F-4319-9A66-F80909AE3B7B}"/>
              </a:ext>
            </a:extLst>
          </p:cNvPr>
          <p:cNvCxnSpPr>
            <a:cxnSpLocks/>
          </p:cNvCxnSpPr>
          <p:nvPr/>
        </p:nvCxnSpPr>
        <p:spPr>
          <a:xfrm flipH="1">
            <a:off x="5646821" y="4507831"/>
            <a:ext cx="2164657" cy="1844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AAACE2-CEE6-4701-9D89-0F9EB5DC8FD0}"/>
              </a:ext>
            </a:extLst>
          </p:cNvPr>
          <p:cNvSpPr txBox="1"/>
          <p:nvPr/>
        </p:nvSpPr>
        <p:spPr>
          <a:xfrm>
            <a:off x="731440" y="4323165"/>
            <a:ext cx="1596784" cy="923330"/>
          </a:xfrm>
          <a:prstGeom prst="rect">
            <a:avLst/>
          </a:prstGeom>
          <a:noFill/>
        </p:spPr>
        <p:txBody>
          <a:bodyPr wrap="none" rtlCol="0">
            <a:spAutoFit/>
          </a:bodyPr>
          <a:lstStyle/>
          <a:p>
            <a:r>
              <a:rPr lang="en-US" dirty="0"/>
              <a:t>Two methods</a:t>
            </a:r>
          </a:p>
          <a:p>
            <a:r>
              <a:rPr lang="en-US" dirty="0" err="1"/>
              <a:t>onSubmit</a:t>
            </a:r>
            <a:r>
              <a:rPr lang="en-US" dirty="0"/>
              <a:t>()</a:t>
            </a:r>
          </a:p>
          <a:p>
            <a:r>
              <a:rPr lang="en-US" dirty="0" err="1"/>
              <a:t>getService</a:t>
            </a:r>
            <a:r>
              <a:rPr lang="en-US" dirty="0"/>
              <a:t>()</a:t>
            </a:r>
          </a:p>
        </p:txBody>
      </p:sp>
      <p:sp>
        <p:nvSpPr>
          <p:cNvPr id="11" name="Rectangle 10">
            <a:extLst>
              <a:ext uri="{FF2B5EF4-FFF2-40B4-BE49-F238E27FC236}">
                <a16:creationId xmlns:a16="http://schemas.microsoft.com/office/drawing/2014/main" id="{DCE17760-3F9C-4FF1-A969-7ADC1C66B2F4}"/>
              </a:ext>
            </a:extLst>
          </p:cNvPr>
          <p:cNvSpPr/>
          <p:nvPr/>
        </p:nvSpPr>
        <p:spPr>
          <a:xfrm>
            <a:off x="4604083" y="5228626"/>
            <a:ext cx="6153895" cy="94721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CCCB0BB-8F56-409E-B4E9-1120033678E4}"/>
              </a:ext>
            </a:extLst>
          </p:cNvPr>
          <p:cNvCxnSpPr>
            <a:cxnSpLocks/>
            <a:stCxn id="10" idx="3"/>
            <a:endCxn id="11" idx="1"/>
          </p:cNvCxnSpPr>
          <p:nvPr/>
        </p:nvCxnSpPr>
        <p:spPr>
          <a:xfrm>
            <a:off x="2328224" y="4784830"/>
            <a:ext cx="2275859" cy="9174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0508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64E886-7B4E-4B14-A4F3-F1908B9758AC}"/>
              </a:ext>
            </a:extLst>
          </p:cNvPr>
          <p:cNvSpPr txBox="1"/>
          <p:nvPr/>
        </p:nvSpPr>
        <p:spPr>
          <a:xfrm>
            <a:off x="684523" y="442859"/>
            <a:ext cx="6903392" cy="1200329"/>
          </a:xfrm>
          <a:prstGeom prst="rect">
            <a:avLst/>
          </a:prstGeom>
          <a:noFill/>
        </p:spPr>
        <p:txBody>
          <a:bodyPr wrap="square" rtlCol="0">
            <a:spAutoFit/>
          </a:bodyPr>
          <a:lstStyle/>
          <a:p>
            <a:r>
              <a:rPr lang="en-US" sz="3600" dirty="0"/>
              <a:t>FormController.java </a:t>
            </a:r>
          </a:p>
          <a:p>
            <a:r>
              <a:rPr lang="en-US" sz="3600" dirty="0"/>
              <a:t>(</a:t>
            </a:r>
            <a:r>
              <a:rPr lang="en-US" sz="3600" dirty="0" err="1"/>
              <a:t>onSubmit</a:t>
            </a:r>
            <a:r>
              <a:rPr lang="en-US" sz="3600" dirty="0"/>
              <a:t>, </a:t>
            </a:r>
            <a:r>
              <a:rPr lang="en-US" sz="3600" dirty="0" err="1"/>
              <a:t>getService</a:t>
            </a:r>
            <a:r>
              <a:rPr lang="en-US" sz="3600" dirty="0"/>
              <a:t>)</a:t>
            </a:r>
          </a:p>
        </p:txBody>
      </p:sp>
      <p:pic>
        <p:nvPicPr>
          <p:cNvPr id="4" name="Picture 3">
            <a:extLst>
              <a:ext uri="{FF2B5EF4-FFF2-40B4-BE49-F238E27FC236}">
                <a16:creationId xmlns:a16="http://schemas.microsoft.com/office/drawing/2014/main" id="{CDEB31AA-2133-40F2-A646-ED94C4D305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913" y="1570022"/>
            <a:ext cx="11098174" cy="5001323"/>
          </a:xfrm>
          <a:prstGeom prst="rect">
            <a:avLst/>
          </a:prstGeom>
        </p:spPr>
      </p:pic>
    </p:spTree>
    <p:extLst>
      <p:ext uri="{BB962C8B-B14F-4D97-AF65-F5344CB8AC3E}">
        <p14:creationId xmlns:p14="http://schemas.microsoft.com/office/powerpoint/2010/main" val="39308018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92DFC4-E6D2-442C-82E3-8BFEF4BB0C6A}"/>
              </a:ext>
            </a:extLst>
          </p:cNvPr>
          <p:cNvSpPr txBox="1"/>
          <p:nvPr/>
        </p:nvSpPr>
        <p:spPr>
          <a:xfrm>
            <a:off x="372876" y="231484"/>
            <a:ext cx="6903392" cy="646331"/>
          </a:xfrm>
          <a:prstGeom prst="rect">
            <a:avLst/>
          </a:prstGeom>
          <a:noFill/>
        </p:spPr>
        <p:txBody>
          <a:bodyPr wrap="square" rtlCol="0">
            <a:spAutoFit/>
          </a:bodyPr>
          <a:lstStyle/>
          <a:p>
            <a:r>
              <a:rPr lang="en-US" sz="3600" dirty="0" err="1"/>
              <a:t>Response.xhtml</a:t>
            </a:r>
            <a:endParaRPr lang="en-US" sz="3600" dirty="0"/>
          </a:p>
        </p:txBody>
      </p:sp>
      <p:pic>
        <p:nvPicPr>
          <p:cNvPr id="4" name="Picture 3">
            <a:extLst>
              <a:ext uri="{FF2B5EF4-FFF2-40B4-BE49-F238E27FC236}">
                <a16:creationId xmlns:a16="http://schemas.microsoft.com/office/drawing/2014/main" id="{5E357A48-8923-40E2-9492-9E924CCE8C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1605" y="442859"/>
            <a:ext cx="7215039" cy="5860491"/>
          </a:xfrm>
          <a:prstGeom prst="rect">
            <a:avLst/>
          </a:prstGeom>
        </p:spPr>
      </p:pic>
      <p:pic>
        <p:nvPicPr>
          <p:cNvPr id="5" name="Picture 4">
            <a:extLst>
              <a:ext uri="{FF2B5EF4-FFF2-40B4-BE49-F238E27FC236}">
                <a16:creationId xmlns:a16="http://schemas.microsoft.com/office/drawing/2014/main" id="{D93BDDB2-5ADC-436D-8A0A-C60D044D2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955" y="1102240"/>
            <a:ext cx="3727594" cy="5201110"/>
          </a:xfrm>
          <a:prstGeom prst="rect">
            <a:avLst/>
          </a:prstGeom>
        </p:spPr>
      </p:pic>
      <p:sp>
        <p:nvSpPr>
          <p:cNvPr id="6" name="Rectangle 5">
            <a:extLst>
              <a:ext uri="{FF2B5EF4-FFF2-40B4-BE49-F238E27FC236}">
                <a16:creationId xmlns:a16="http://schemas.microsoft.com/office/drawing/2014/main" id="{506745C4-14B1-49E9-8CDA-05C4D27B430C}"/>
              </a:ext>
            </a:extLst>
          </p:cNvPr>
          <p:cNvSpPr/>
          <p:nvPr/>
        </p:nvSpPr>
        <p:spPr>
          <a:xfrm>
            <a:off x="978568" y="1073703"/>
            <a:ext cx="2999874" cy="498423"/>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6">
            <a:extLst>
              <a:ext uri="{FF2B5EF4-FFF2-40B4-BE49-F238E27FC236}">
                <a16:creationId xmlns:a16="http://schemas.microsoft.com/office/drawing/2014/main" id="{CF7346CC-0A18-4BF0-9CDB-1FF60267C6AF}"/>
              </a:ext>
            </a:extLst>
          </p:cNvPr>
          <p:cNvSpPr/>
          <p:nvPr/>
        </p:nvSpPr>
        <p:spPr>
          <a:xfrm>
            <a:off x="1844841" y="5951621"/>
            <a:ext cx="1219201" cy="335687"/>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EA7AB46E-8600-4A65-BA42-8DB2EB665015}"/>
              </a:ext>
            </a:extLst>
          </p:cNvPr>
          <p:cNvCxnSpPr>
            <a:cxnSpLocks/>
          </p:cNvCxnSpPr>
          <p:nvPr/>
        </p:nvCxnSpPr>
        <p:spPr>
          <a:xfrm flipV="1">
            <a:off x="2856411" y="5172891"/>
            <a:ext cx="3648892" cy="5050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8C7DEB1-655C-470C-8D54-403285BF3FDD}"/>
              </a:ext>
            </a:extLst>
          </p:cNvPr>
          <p:cNvSpPr/>
          <p:nvPr/>
        </p:nvSpPr>
        <p:spPr>
          <a:xfrm>
            <a:off x="6505303" y="4948466"/>
            <a:ext cx="5311341" cy="505099"/>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1CDF5B8-232A-473E-A228-C1E621F78666}"/>
              </a:ext>
            </a:extLst>
          </p:cNvPr>
          <p:cNvCxnSpPr>
            <a:cxnSpLocks/>
          </p:cNvCxnSpPr>
          <p:nvPr/>
        </p:nvCxnSpPr>
        <p:spPr>
          <a:xfrm flipV="1">
            <a:off x="4114800" y="2772803"/>
            <a:ext cx="2521131" cy="9299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CFB908F-ED05-4F42-AFA3-6054D96EAA11}"/>
              </a:ext>
            </a:extLst>
          </p:cNvPr>
          <p:cNvCxnSpPr>
            <a:cxnSpLocks/>
          </p:cNvCxnSpPr>
          <p:nvPr/>
        </p:nvCxnSpPr>
        <p:spPr>
          <a:xfrm>
            <a:off x="3479074" y="1849165"/>
            <a:ext cx="3026229" cy="7143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82683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FCA417-5D46-46A5-9F6A-97929B3BC5EE}"/>
              </a:ext>
            </a:extLst>
          </p:cNvPr>
          <p:cNvSpPr txBox="1"/>
          <p:nvPr/>
        </p:nvSpPr>
        <p:spPr>
          <a:xfrm>
            <a:off x="372876" y="231484"/>
            <a:ext cx="6903392" cy="646331"/>
          </a:xfrm>
          <a:prstGeom prst="rect">
            <a:avLst/>
          </a:prstGeom>
          <a:noFill/>
        </p:spPr>
        <p:txBody>
          <a:bodyPr wrap="square" rtlCol="0">
            <a:spAutoFit/>
          </a:bodyPr>
          <a:lstStyle/>
          <a:p>
            <a:r>
              <a:rPr lang="en-US" sz="3600" dirty="0" err="1"/>
              <a:t>Response.xhtml</a:t>
            </a:r>
            <a:r>
              <a:rPr lang="en-US" sz="3600" dirty="0"/>
              <a:t> (Cont.)</a:t>
            </a:r>
          </a:p>
        </p:txBody>
      </p:sp>
      <p:pic>
        <p:nvPicPr>
          <p:cNvPr id="4" name="Picture 3">
            <a:extLst>
              <a:ext uri="{FF2B5EF4-FFF2-40B4-BE49-F238E27FC236}">
                <a16:creationId xmlns:a16="http://schemas.microsoft.com/office/drawing/2014/main" id="{9C042D1B-5ADB-4ACC-840F-62C26FD45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651" y="1204122"/>
            <a:ext cx="8327280" cy="5163750"/>
          </a:xfrm>
          <a:prstGeom prst="rect">
            <a:avLst/>
          </a:prstGeom>
        </p:spPr>
      </p:pic>
      <p:sp>
        <p:nvSpPr>
          <p:cNvPr id="5" name="Rectangle 4">
            <a:extLst>
              <a:ext uri="{FF2B5EF4-FFF2-40B4-BE49-F238E27FC236}">
                <a16:creationId xmlns:a16="http://schemas.microsoft.com/office/drawing/2014/main" id="{D48A9FED-AD4A-4993-8AE0-26008BCE3C21}"/>
              </a:ext>
            </a:extLst>
          </p:cNvPr>
          <p:cNvSpPr/>
          <p:nvPr/>
        </p:nvSpPr>
        <p:spPr>
          <a:xfrm>
            <a:off x="3701143" y="1134112"/>
            <a:ext cx="5730240" cy="877568"/>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7689343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63ECF5-F8BD-4ED5-8950-5FC8477C326D}"/>
              </a:ext>
            </a:extLst>
          </p:cNvPr>
          <p:cNvSpPr txBox="1"/>
          <p:nvPr/>
        </p:nvSpPr>
        <p:spPr>
          <a:xfrm>
            <a:off x="372876" y="231484"/>
            <a:ext cx="6903392" cy="646331"/>
          </a:xfrm>
          <a:prstGeom prst="rect">
            <a:avLst/>
          </a:prstGeom>
          <a:noFill/>
        </p:spPr>
        <p:txBody>
          <a:bodyPr wrap="square" rtlCol="0">
            <a:spAutoFit/>
          </a:bodyPr>
          <a:lstStyle/>
          <a:p>
            <a:r>
              <a:rPr lang="en-US" sz="3600" dirty="0"/>
              <a:t>beans.xml</a:t>
            </a:r>
          </a:p>
        </p:txBody>
      </p:sp>
      <p:pic>
        <p:nvPicPr>
          <p:cNvPr id="4" name="Picture 3">
            <a:extLst>
              <a:ext uri="{FF2B5EF4-FFF2-40B4-BE49-F238E27FC236}">
                <a16:creationId xmlns:a16="http://schemas.microsoft.com/office/drawing/2014/main" id="{430B2908-C73D-4D46-8637-FEE6E2335E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873" y="1544832"/>
            <a:ext cx="10764253" cy="1867694"/>
          </a:xfrm>
          <a:prstGeom prst="rect">
            <a:avLst/>
          </a:prstGeom>
        </p:spPr>
      </p:pic>
      <p:pic>
        <p:nvPicPr>
          <p:cNvPr id="10" name="Picture 9">
            <a:extLst>
              <a:ext uri="{FF2B5EF4-FFF2-40B4-BE49-F238E27FC236}">
                <a16:creationId xmlns:a16="http://schemas.microsoft.com/office/drawing/2014/main" id="{BFAC8F7C-471F-4CF3-B922-44436E9DA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33" y="4079543"/>
            <a:ext cx="10683212" cy="1867694"/>
          </a:xfrm>
          <a:prstGeom prst="rect">
            <a:avLst/>
          </a:prstGeom>
        </p:spPr>
      </p:pic>
      <p:sp>
        <p:nvSpPr>
          <p:cNvPr id="11" name="TextBox 10">
            <a:extLst>
              <a:ext uri="{FF2B5EF4-FFF2-40B4-BE49-F238E27FC236}">
                <a16:creationId xmlns:a16="http://schemas.microsoft.com/office/drawing/2014/main" id="{6A6FEB68-447C-416E-8950-89ADC8DAD054}"/>
              </a:ext>
            </a:extLst>
          </p:cNvPr>
          <p:cNvSpPr txBox="1"/>
          <p:nvPr/>
        </p:nvSpPr>
        <p:spPr>
          <a:xfrm>
            <a:off x="6447087" y="2795715"/>
            <a:ext cx="2544927"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err="1"/>
              <a:t>OrderBusinessService</a:t>
            </a:r>
            <a:endParaRPr lang="en-US" dirty="0"/>
          </a:p>
        </p:txBody>
      </p:sp>
      <p:sp>
        <p:nvSpPr>
          <p:cNvPr id="12" name="TextBox 11">
            <a:extLst>
              <a:ext uri="{FF2B5EF4-FFF2-40B4-BE49-F238E27FC236}">
                <a16:creationId xmlns:a16="http://schemas.microsoft.com/office/drawing/2014/main" id="{DB93F21D-787C-4AE1-87EA-73ADB9CB1F12}"/>
              </a:ext>
            </a:extLst>
          </p:cNvPr>
          <p:cNvSpPr txBox="1"/>
          <p:nvPr/>
        </p:nvSpPr>
        <p:spPr>
          <a:xfrm>
            <a:off x="6447087" y="5762571"/>
            <a:ext cx="3404137"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err="1"/>
              <a:t>AnotherOrderBusinessService</a:t>
            </a:r>
            <a:endParaRPr lang="en-US" dirty="0"/>
          </a:p>
        </p:txBody>
      </p:sp>
    </p:spTree>
    <p:extLst>
      <p:ext uri="{BB962C8B-B14F-4D97-AF65-F5344CB8AC3E}">
        <p14:creationId xmlns:p14="http://schemas.microsoft.com/office/powerpoint/2010/main" val="42370460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56D815-900E-4ED5-A7F0-6FFCC32A8D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519" y="257601"/>
            <a:ext cx="2151650" cy="3060877"/>
          </a:xfrm>
          <a:prstGeom prst="rect">
            <a:avLst/>
          </a:prstGeom>
        </p:spPr>
      </p:pic>
      <p:pic>
        <p:nvPicPr>
          <p:cNvPr id="3" name="Picture 2">
            <a:extLst>
              <a:ext uri="{FF2B5EF4-FFF2-40B4-BE49-F238E27FC236}">
                <a16:creationId xmlns:a16="http://schemas.microsoft.com/office/drawing/2014/main" id="{1655FB32-C272-4711-AD71-C2CCEC2C0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5305" y="1432705"/>
            <a:ext cx="7954485" cy="800212"/>
          </a:xfrm>
          <a:prstGeom prst="rect">
            <a:avLst/>
          </a:prstGeom>
        </p:spPr>
      </p:pic>
      <p:pic>
        <p:nvPicPr>
          <p:cNvPr id="5" name="Picture 4">
            <a:extLst>
              <a:ext uri="{FF2B5EF4-FFF2-40B4-BE49-F238E27FC236}">
                <a16:creationId xmlns:a16="http://schemas.microsoft.com/office/drawing/2014/main" id="{DAA34C40-830B-4879-BC58-522D17E2F5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4382" y="4825610"/>
            <a:ext cx="7954485" cy="800212"/>
          </a:xfrm>
          <a:prstGeom prst="rect">
            <a:avLst/>
          </a:prstGeom>
        </p:spPr>
      </p:pic>
      <p:pic>
        <p:nvPicPr>
          <p:cNvPr id="7" name="Picture 6">
            <a:extLst>
              <a:ext uri="{FF2B5EF4-FFF2-40B4-BE49-F238E27FC236}">
                <a16:creationId xmlns:a16="http://schemas.microsoft.com/office/drawing/2014/main" id="{1BE24328-2F8E-4FB0-AE7A-BC3CED7953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133" y="3665746"/>
            <a:ext cx="2992172" cy="2761526"/>
          </a:xfrm>
          <a:prstGeom prst="rect">
            <a:avLst/>
          </a:prstGeom>
        </p:spPr>
      </p:pic>
    </p:spTree>
    <p:extLst>
      <p:ext uri="{BB962C8B-B14F-4D97-AF65-F5344CB8AC3E}">
        <p14:creationId xmlns:p14="http://schemas.microsoft.com/office/powerpoint/2010/main" val="41721202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C77F-87E7-41DF-9722-2A6325287D74}"/>
              </a:ext>
            </a:extLst>
          </p:cNvPr>
          <p:cNvSpPr>
            <a:spLocks noGrp="1"/>
          </p:cNvSpPr>
          <p:nvPr>
            <p:ph type="title"/>
          </p:nvPr>
        </p:nvSpPr>
        <p:spPr/>
        <p:txBody>
          <a:bodyPr/>
          <a:lstStyle/>
          <a:p>
            <a:r>
              <a:rPr lang="en-US" dirty="0"/>
              <a:t>Service Oriented Architecture</a:t>
            </a:r>
          </a:p>
        </p:txBody>
      </p:sp>
      <p:sp>
        <p:nvSpPr>
          <p:cNvPr id="3" name="Text Placeholder 2">
            <a:extLst>
              <a:ext uri="{FF2B5EF4-FFF2-40B4-BE49-F238E27FC236}">
                <a16:creationId xmlns:a16="http://schemas.microsoft.com/office/drawing/2014/main" id="{8D7E83CC-E5CE-4161-A128-ED875D45B2DB}"/>
              </a:ext>
            </a:extLst>
          </p:cNvPr>
          <p:cNvSpPr>
            <a:spLocks noGrp="1"/>
          </p:cNvSpPr>
          <p:nvPr>
            <p:ph type="body" idx="1"/>
          </p:nvPr>
        </p:nvSpPr>
        <p:spPr/>
        <p:txBody>
          <a:bodyPr/>
          <a:lstStyle/>
          <a:p>
            <a:r>
              <a:rPr lang="en-US" dirty="0"/>
              <a:t>Microservices</a:t>
            </a:r>
          </a:p>
        </p:txBody>
      </p:sp>
    </p:spTree>
    <p:extLst>
      <p:ext uri="{BB962C8B-B14F-4D97-AF65-F5344CB8AC3E}">
        <p14:creationId xmlns:p14="http://schemas.microsoft.com/office/powerpoint/2010/main" val="29997283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812187-476B-41E2-B84A-DF592706EDCB}"/>
              </a:ext>
            </a:extLst>
          </p:cNvPr>
          <p:cNvSpPr>
            <a:spLocks noGrp="1"/>
          </p:cNvSpPr>
          <p:nvPr>
            <p:ph type="title"/>
          </p:nvPr>
        </p:nvSpPr>
        <p:spPr/>
        <p:txBody>
          <a:bodyPr/>
          <a:lstStyle/>
          <a:p>
            <a:r>
              <a:rPr lang="en-US" dirty="0"/>
              <a:t>Introduction to Services</a:t>
            </a:r>
          </a:p>
        </p:txBody>
      </p:sp>
      <p:sp>
        <p:nvSpPr>
          <p:cNvPr id="5" name="Content Placeholder 4">
            <a:extLst>
              <a:ext uri="{FF2B5EF4-FFF2-40B4-BE49-F238E27FC236}">
                <a16:creationId xmlns:a16="http://schemas.microsoft.com/office/drawing/2014/main" id="{ED54F9CD-62BC-42EA-BD42-6D5B9C2679AD}"/>
              </a:ext>
            </a:extLst>
          </p:cNvPr>
          <p:cNvSpPr>
            <a:spLocks noGrp="1"/>
          </p:cNvSpPr>
          <p:nvPr>
            <p:ph idx="1"/>
          </p:nvPr>
        </p:nvSpPr>
        <p:spPr/>
        <p:txBody>
          <a:bodyPr/>
          <a:lstStyle/>
          <a:p>
            <a:r>
              <a:rPr lang="en-US" dirty="0"/>
              <a:t>Service-oriented architecture (SOA) is a style of software design where services are provided to the other components by application components, through a communication protocol over a network.</a:t>
            </a:r>
          </a:p>
          <a:p>
            <a:r>
              <a:rPr lang="en-US" dirty="0"/>
              <a:t>A service is a discrete unit of functionality that can be accessed remotely.</a:t>
            </a:r>
          </a:p>
          <a:p>
            <a:pPr lvl="1"/>
            <a:r>
              <a:rPr lang="en-US" dirty="0"/>
              <a:t>Server-to-server, Server-to-PC, Server-to-mobile, etc.</a:t>
            </a:r>
          </a:p>
          <a:p>
            <a:r>
              <a:rPr lang="en-US" dirty="0"/>
              <a:t>Services are designed as stateless for server components and devices to share enterprise resources.</a:t>
            </a:r>
          </a:p>
        </p:txBody>
      </p:sp>
    </p:spTree>
    <p:extLst>
      <p:ext uri="{BB962C8B-B14F-4D97-AF65-F5344CB8AC3E}">
        <p14:creationId xmlns:p14="http://schemas.microsoft.com/office/powerpoint/2010/main" val="6941723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9D08-74A2-4D50-9D3D-9D66B01E0D7E}"/>
              </a:ext>
            </a:extLst>
          </p:cNvPr>
          <p:cNvSpPr>
            <a:spLocks noGrp="1"/>
          </p:cNvSpPr>
          <p:nvPr>
            <p:ph type="title"/>
          </p:nvPr>
        </p:nvSpPr>
        <p:spPr/>
        <p:txBody>
          <a:bodyPr/>
          <a:lstStyle/>
          <a:p>
            <a:r>
              <a:rPr lang="en-US" dirty="0"/>
              <a:t>Typical system architecture of an enterprise</a:t>
            </a:r>
          </a:p>
        </p:txBody>
      </p:sp>
      <p:sp>
        <p:nvSpPr>
          <p:cNvPr id="3" name="Content Placeholder 2">
            <a:extLst>
              <a:ext uri="{FF2B5EF4-FFF2-40B4-BE49-F238E27FC236}">
                <a16:creationId xmlns:a16="http://schemas.microsoft.com/office/drawing/2014/main" id="{7676E8F7-F007-411E-8A8E-5A731E80CBEC}"/>
              </a:ext>
            </a:extLst>
          </p:cNvPr>
          <p:cNvSpPr>
            <a:spLocks noGrp="1"/>
          </p:cNvSpPr>
          <p:nvPr>
            <p:ph sz="half" idx="1"/>
          </p:nvPr>
        </p:nvSpPr>
        <p:spPr/>
        <p:txBody>
          <a:bodyPr/>
          <a:lstStyle/>
          <a:p>
            <a:r>
              <a:rPr lang="en-US" dirty="0"/>
              <a:t>An enterprise Food to Go (FTGO) has a conventional system architecture.</a:t>
            </a:r>
          </a:p>
          <a:p>
            <a:r>
              <a:rPr lang="en-US" dirty="0"/>
              <a:t>The business logics are located in the middle surrounded by various adapters for external systems and client devices to communicate.</a:t>
            </a:r>
          </a:p>
          <a:p>
            <a:r>
              <a:rPr lang="en-US" dirty="0"/>
              <a:t>Software modules are tightly connected (depended on each other).</a:t>
            </a:r>
          </a:p>
        </p:txBody>
      </p:sp>
      <p:pic>
        <p:nvPicPr>
          <p:cNvPr id="10" name="Content Placeholder 9">
            <a:extLst>
              <a:ext uri="{FF2B5EF4-FFF2-40B4-BE49-F238E27FC236}">
                <a16:creationId xmlns:a16="http://schemas.microsoft.com/office/drawing/2014/main" id="{ECEB0E3B-7B83-4FDF-86B8-E41580E9CF0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1931829"/>
            <a:ext cx="5787667" cy="4240371"/>
          </a:xfrm>
        </p:spPr>
      </p:pic>
    </p:spTree>
    <p:extLst>
      <p:ext uri="{BB962C8B-B14F-4D97-AF65-F5344CB8AC3E}">
        <p14:creationId xmlns:p14="http://schemas.microsoft.com/office/powerpoint/2010/main" val="307511266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0E115-0A29-41D6-B2ED-85817EF150E2}"/>
              </a:ext>
            </a:extLst>
          </p:cNvPr>
          <p:cNvSpPr>
            <a:spLocks noGrp="1"/>
          </p:cNvSpPr>
          <p:nvPr>
            <p:ph type="title"/>
          </p:nvPr>
        </p:nvSpPr>
        <p:spPr/>
        <p:txBody>
          <a:bodyPr/>
          <a:lstStyle/>
          <a:p>
            <a:r>
              <a:rPr lang="en-US" dirty="0"/>
              <a:t>The Monolithic style</a:t>
            </a:r>
          </a:p>
        </p:txBody>
      </p:sp>
      <p:sp>
        <p:nvSpPr>
          <p:cNvPr id="5" name="Content Placeholder 4">
            <a:extLst>
              <a:ext uri="{FF2B5EF4-FFF2-40B4-BE49-F238E27FC236}">
                <a16:creationId xmlns:a16="http://schemas.microsoft.com/office/drawing/2014/main" id="{0AFC67E9-A274-4B63-A3F1-5275A637F23E}"/>
              </a:ext>
            </a:extLst>
          </p:cNvPr>
          <p:cNvSpPr>
            <a:spLocks noGrp="1"/>
          </p:cNvSpPr>
          <p:nvPr>
            <p:ph idx="1"/>
          </p:nvPr>
        </p:nvSpPr>
        <p:spPr/>
        <p:txBody>
          <a:bodyPr>
            <a:normAutofit/>
          </a:bodyPr>
          <a:lstStyle/>
          <a:p>
            <a:r>
              <a:rPr lang="en-US" sz="2400" dirty="0"/>
              <a:t>FTGO is a logically modular architecture, and it is packaged into a single WAR file.</a:t>
            </a:r>
          </a:p>
          <a:p>
            <a:r>
              <a:rPr lang="en-US" sz="2400" dirty="0"/>
              <a:t>It is a tightly coupled software architecture.</a:t>
            </a:r>
          </a:p>
          <a:p>
            <a:r>
              <a:rPr lang="en-US" sz="2400" dirty="0"/>
              <a:t>It is a widely used monolithic style of software architecture in modern applications.</a:t>
            </a:r>
          </a:p>
          <a:p>
            <a:pPr lvl="1"/>
            <a:r>
              <a:rPr lang="en-US" sz="2000" dirty="0"/>
              <a:t>Simple to develop;</a:t>
            </a:r>
          </a:p>
          <a:p>
            <a:pPr lvl="1"/>
            <a:r>
              <a:rPr lang="en-US" sz="2000" dirty="0"/>
              <a:t>Easy to make radical changes to the application;</a:t>
            </a:r>
          </a:p>
          <a:p>
            <a:pPr lvl="1"/>
            <a:r>
              <a:rPr lang="en-US" sz="2000" dirty="0"/>
              <a:t>Straightforward to test;</a:t>
            </a:r>
          </a:p>
          <a:p>
            <a:pPr lvl="1"/>
            <a:r>
              <a:rPr lang="en-US" sz="2000" dirty="0"/>
              <a:t>Straightforward to deploy;</a:t>
            </a:r>
          </a:p>
          <a:p>
            <a:pPr lvl="1"/>
            <a:r>
              <a:rPr lang="en-US" sz="2000" dirty="0"/>
              <a:t>Easy to scale.</a:t>
            </a:r>
          </a:p>
        </p:txBody>
      </p:sp>
    </p:spTree>
    <p:extLst>
      <p:ext uri="{BB962C8B-B14F-4D97-AF65-F5344CB8AC3E}">
        <p14:creationId xmlns:p14="http://schemas.microsoft.com/office/powerpoint/2010/main" val="1120797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D9D8-F0AF-47EA-B03E-E2BCC08C0754}"/>
              </a:ext>
            </a:extLst>
          </p:cNvPr>
          <p:cNvSpPr>
            <a:spLocks noGrp="1"/>
          </p:cNvSpPr>
          <p:nvPr>
            <p:ph type="title"/>
          </p:nvPr>
        </p:nvSpPr>
        <p:spPr/>
        <p:txBody>
          <a:bodyPr>
            <a:normAutofit/>
          </a:bodyPr>
          <a:lstStyle/>
          <a:p>
            <a:r>
              <a:rPr lang="en-US" b="1" dirty="0"/>
              <a:t>Convert JSP to Java Class</a:t>
            </a:r>
            <a:endParaRPr lang="en-US" dirty="0"/>
          </a:p>
        </p:txBody>
      </p:sp>
      <p:sp>
        <p:nvSpPr>
          <p:cNvPr id="3" name="Content Placeholder 2">
            <a:extLst>
              <a:ext uri="{FF2B5EF4-FFF2-40B4-BE49-F238E27FC236}">
                <a16:creationId xmlns:a16="http://schemas.microsoft.com/office/drawing/2014/main" id="{1600F619-09B9-4ABE-88AD-FB1E65115DDB}"/>
              </a:ext>
            </a:extLst>
          </p:cNvPr>
          <p:cNvSpPr>
            <a:spLocks noGrp="1"/>
          </p:cNvSpPr>
          <p:nvPr>
            <p:ph idx="1"/>
          </p:nvPr>
        </p:nvSpPr>
        <p:spPr>
          <a:xfrm>
            <a:off x="991843" y="2093976"/>
            <a:ext cx="10058400" cy="4050792"/>
          </a:xfrm>
        </p:spPr>
        <p:txBody>
          <a:bodyPr/>
          <a:lstStyle/>
          <a:p>
            <a:r>
              <a:rPr lang="en-US" dirty="0"/>
              <a:t>Web container converts JSP to a Java class or a Java Servlet.</a:t>
            </a:r>
          </a:p>
        </p:txBody>
      </p:sp>
      <p:pic>
        <p:nvPicPr>
          <p:cNvPr id="10" name="Picture 9">
            <a:extLst>
              <a:ext uri="{FF2B5EF4-FFF2-40B4-BE49-F238E27FC236}">
                <a16:creationId xmlns:a16="http://schemas.microsoft.com/office/drawing/2014/main" id="{E2942FFA-6A94-4AE0-B640-63082D801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752" y="3030700"/>
            <a:ext cx="4506223" cy="2913067"/>
          </a:xfrm>
          <a:prstGeom prst="rect">
            <a:avLst/>
          </a:prstGeom>
        </p:spPr>
      </p:pic>
      <p:pic>
        <p:nvPicPr>
          <p:cNvPr id="12" name="Picture 11">
            <a:extLst>
              <a:ext uri="{FF2B5EF4-FFF2-40B4-BE49-F238E27FC236}">
                <a16:creationId xmlns:a16="http://schemas.microsoft.com/office/drawing/2014/main" id="{7967A4F7-F60F-4C78-B355-29C1B473A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4571" y="3030700"/>
            <a:ext cx="4268235" cy="3036279"/>
          </a:xfrm>
          <a:prstGeom prst="rect">
            <a:avLst/>
          </a:prstGeom>
        </p:spPr>
      </p:pic>
      <p:sp>
        <p:nvSpPr>
          <p:cNvPr id="13" name="TextBox 12">
            <a:extLst>
              <a:ext uri="{FF2B5EF4-FFF2-40B4-BE49-F238E27FC236}">
                <a16:creationId xmlns:a16="http://schemas.microsoft.com/office/drawing/2014/main" id="{E14CBA18-82AB-42EF-95D7-C4375E681B20}"/>
              </a:ext>
            </a:extLst>
          </p:cNvPr>
          <p:cNvSpPr txBox="1"/>
          <p:nvPr/>
        </p:nvSpPr>
        <p:spPr>
          <a:xfrm>
            <a:off x="5823284" y="4764505"/>
            <a:ext cx="800219" cy="461665"/>
          </a:xfrm>
          <a:prstGeom prst="rect">
            <a:avLst/>
          </a:prstGeom>
          <a:noFill/>
        </p:spPr>
        <p:txBody>
          <a:bodyPr wrap="none" rtlCol="0">
            <a:spAutoFit/>
          </a:bodyPr>
          <a:lstStyle/>
          <a:p>
            <a:r>
              <a:rPr lang="en-US" sz="2400" b="1" dirty="0"/>
              <a:t>……</a:t>
            </a:r>
          </a:p>
        </p:txBody>
      </p:sp>
    </p:spTree>
    <p:extLst>
      <p:ext uri="{BB962C8B-B14F-4D97-AF65-F5344CB8AC3E}">
        <p14:creationId xmlns:p14="http://schemas.microsoft.com/office/powerpoint/2010/main" val="86780763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5DED2-8013-4003-9C3B-5A34A4B5B44C}"/>
              </a:ext>
            </a:extLst>
          </p:cNvPr>
          <p:cNvSpPr>
            <a:spLocks noGrp="1"/>
          </p:cNvSpPr>
          <p:nvPr>
            <p:ph type="title"/>
          </p:nvPr>
        </p:nvSpPr>
        <p:spPr/>
        <p:txBody>
          <a:bodyPr/>
          <a:lstStyle/>
          <a:p>
            <a:r>
              <a:rPr lang="en-US" b="1" dirty="0"/>
              <a:t>Issues of Monolithic Style</a:t>
            </a:r>
            <a:endParaRPr lang="en-US" dirty="0"/>
          </a:p>
        </p:txBody>
      </p:sp>
      <p:sp>
        <p:nvSpPr>
          <p:cNvPr id="3" name="Content Placeholder 2">
            <a:extLst>
              <a:ext uri="{FF2B5EF4-FFF2-40B4-BE49-F238E27FC236}">
                <a16:creationId xmlns:a16="http://schemas.microsoft.com/office/drawing/2014/main" id="{56949073-B69A-487C-B14A-59536CD143BD}"/>
              </a:ext>
            </a:extLst>
          </p:cNvPr>
          <p:cNvSpPr>
            <a:spLocks noGrp="1"/>
          </p:cNvSpPr>
          <p:nvPr>
            <p:ph sz="half" idx="1"/>
          </p:nvPr>
        </p:nvSpPr>
        <p:spPr>
          <a:xfrm>
            <a:off x="529941" y="2194560"/>
            <a:ext cx="4754880" cy="3977640"/>
          </a:xfrm>
        </p:spPr>
        <p:txBody>
          <a:bodyPr/>
          <a:lstStyle/>
          <a:p>
            <a:r>
              <a:rPr lang="en-US" dirty="0"/>
              <a:t>As FTGO grows, the application becomes very complicated.</a:t>
            </a:r>
          </a:p>
          <a:p>
            <a:r>
              <a:rPr lang="en-US" dirty="0"/>
              <a:t>It’s too large for any developer to fully understand.</a:t>
            </a:r>
          </a:p>
          <a:p>
            <a:r>
              <a:rPr lang="en-US" dirty="0"/>
              <a:t>The whole deployment process is long and arduous.</a:t>
            </a:r>
          </a:p>
        </p:txBody>
      </p:sp>
      <p:sp>
        <p:nvSpPr>
          <p:cNvPr id="6" name="Content Placeholder 5">
            <a:extLst>
              <a:ext uri="{FF2B5EF4-FFF2-40B4-BE49-F238E27FC236}">
                <a16:creationId xmlns:a16="http://schemas.microsoft.com/office/drawing/2014/main" id="{EE5BE2F0-8D83-4FE5-8130-96D075C7F6BD}"/>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B788E8F1-D667-4E72-85D3-8D10B71A5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9712" y="2194560"/>
            <a:ext cx="7142288" cy="4053084"/>
          </a:xfrm>
          <a:prstGeom prst="rect">
            <a:avLst/>
          </a:prstGeom>
        </p:spPr>
      </p:pic>
    </p:spTree>
    <p:extLst>
      <p:ext uri="{BB962C8B-B14F-4D97-AF65-F5344CB8AC3E}">
        <p14:creationId xmlns:p14="http://schemas.microsoft.com/office/powerpoint/2010/main" val="15216452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7B9B7-8D6F-417A-B1EA-5E0DD4ABC522}"/>
              </a:ext>
            </a:extLst>
          </p:cNvPr>
          <p:cNvSpPr>
            <a:spLocks noGrp="1"/>
          </p:cNvSpPr>
          <p:nvPr>
            <p:ph type="title"/>
          </p:nvPr>
        </p:nvSpPr>
        <p:spPr/>
        <p:txBody>
          <a:bodyPr/>
          <a:lstStyle/>
          <a:p>
            <a:r>
              <a:rPr lang="en-US" dirty="0"/>
              <a:t>Introduction to Microservices</a:t>
            </a:r>
          </a:p>
        </p:txBody>
      </p:sp>
      <p:sp>
        <p:nvSpPr>
          <p:cNvPr id="5" name="Content Placeholder 4">
            <a:extLst>
              <a:ext uri="{FF2B5EF4-FFF2-40B4-BE49-F238E27FC236}">
                <a16:creationId xmlns:a16="http://schemas.microsoft.com/office/drawing/2014/main" id="{97DC185F-B554-4CC1-B633-EA14D33665AE}"/>
              </a:ext>
            </a:extLst>
          </p:cNvPr>
          <p:cNvSpPr>
            <a:spLocks noGrp="1"/>
          </p:cNvSpPr>
          <p:nvPr>
            <p:ph idx="1"/>
          </p:nvPr>
        </p:nvSpPr>
        <p:spPr/>
        <p:txBody>
          <a:bodyPr>
            <a:normAutofit/>
          </a:bodyPr>
          <a:lstStyle/>
          <a:p>
            <a:r>
              <a:rPr lang="en-US" sz="2400" dirty="0"/>
              <a:t>We can use the microservice architecture to simplify building a large, complex enterprise level applications.</a:t>
            </a:r>
          </a:p>
          <a:p>
            <a:r>
              <a:rPr lang="en-US" sz="2400" dirty="0"/>
              <a:t>Applications must be decomposed into software modules (decentralization).</a:t>
            </a:r>
          </a:p>
          <a:p>
            <a:r>
              <a:rPr lang="en-US" sz="2400" dirty="0"/>
              <a:t>The microservice architecture uses services as the unit of modularity.</a:t>
            </a:r>
          </a:p>
          <a:p>
            <a:r>
              <a:rPr lang="en-US" sz="2400" dirty="0"/>
              <a:t>A service has an API to do small task independently.</a:t>
            </a:r>
          </a:p>
          <a:p>
            <a:r>
              <a:rPr lang="en-US" sz="2400" dirty="0"/>
              <a:t>Those services can be deploy and scale separately over time.</a:t>
            </a:r>
          </a:p>
        </p:txBody>
      </p:sp>
    </p:spTree>
    <p:extLst>
      <p:ext uri="{BB962C8B-B14F-4D97-AF65-F5344CB8AC3E}">
        <p14:creationId xmlns:p14="http://schemas.microsoft.com/office/powerpoint/2010/main" val="32641391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5AF4EE-92A5-4AF7-AB30-F01363E902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255" y="1550497"/>
            <a:ext cx="7368324" cy="5192613"/>
          </a:xfrm>
          <a:prstGeom prst="rect">
            <a:avLst/>
          </a:prstGeom>
        </p:spPr>
      </p:pic>
      <p:sp>
        <p:nvSpPr>
          <p:cNvPr id="2" name="Title 1">
            <a:extLst>
              <a:ext uri="{FF2B5EF4-FFF2-40B4-BE49-F238E27FC236}">
                <a16:creationId xmlns:a16="http://schemas.microsoft.com/office/drawing/2014/main" id="{3BC0FBC8-60C4-4332-B30A-FDB3BC628291}"/>
              </a:ext>
            </a:extLst>
          </p:cNvPr>
          <p:cNvSpPr>
            <a:spLocks noGrp="1"/>
          </p:cNvSpPr>
          <p:nvPr>
            <p:ph type="title"/>
          </p:nvPr>
        </p:nvSpPr>
        <p:spPr/>
        <p:txBody>
          <a:bodyPr/>
          <a:lstStyle/>
          <a:p>
            <a:r>
              <a:rPr lang="en-US" dirty="0"/>
              <a:t>Microservice architecture</a:t>
            </a:r>
          </a:p>
        </p:txBody>
      </p:sp>
      <p:sp>
        <p:nvSpPr>
          <p:cNvPr id="3" name="Content Placeholder 2">
            <a:extLst>
              <a:ext uri="{FF2B5EF4-FFF2-40B4-BE49-F238E27FC236}">
                <a16:creationId xmlns:a16="http://schemas.microsoft.com/office/drawing/2014/main" id="{A051571B-1615-40B9-9D2F-960A4BE76B19}"/>
              </a:ext>
            </a:extLst>
          </p:cNvPr>
          <p:cNvSpPr>
            <a:spLocks noGrp="1"/>
          </p:cNvSpPr>
          <p:nvPr>
            <p:ph idx="1"/>
          </p:nvPr>
        </p:nvSpPr>
        <p:spPr/>
        <p:txBody>
          <a:bodyPr/>
          <a:lstStyle/>
          <a:p>
            <a:r>
              <a:rPr lang="en-US" dirty="0"/>
              <a:t>Adopt the </a:t>
            </a:r>
          </a:p>
          <a:p>
            <a:pPr marL="0" indent="0">
              <a:buNone/>
            </a:pPr>
            <a:r>
              <a:rPr lang="en-US" dirty="0"/>
              <a:t>microservice </a:t>
            </a:r>
          </a:p>
          <a:p>
            <a:pPr marL="0" indent="0">
              <a:buNone/>
            </a:pPr>
            <a:r>
              <a:rPr lang="en-US" dirty="0"/>
              <a:t>architecture </a:t>
            </a:r>
          </a:p>
          <a:p>
            <a:pPr marL="0" indent="0">
              <a:buNone/>
            </a:pPr>
            <a:r>
              <a:rPr lang="en-US" dirty="0"/>
              <a:t>for FTGO.</a:t>
            </a:r>
          </a:p>
        </p:txBody>
      </p:sp>
    </p:spTree>
    <p:extLst>
      <p:ext uri="{BB962C8B-B14F-4D97-AF65-F5344CB8AC3E}">
        <p14:creationId xmlns:p14="http://schemas.microsoft.com/office/powerpoint/2010/main" val="7711577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B4E2D-7F52-460F-960C-0297AC722070}"/>
              </a:ext>
            </a:extLst>
          </p:cNvPr>
          <p:cNvSpPr>
            <a:spLocks noGrp="1"/>
          </p:cNvSpPr>
          <p:nvPr>
            <p:ph type="title"/>
          </p:nvPr>
        </p:nvSpPr>
        <p:spPr/>
        <p:txBody>
          <a:bodyPr/>
          <a:lstStyle/>
          <a:p>
            <a:r>
              <a:rPr lang="en-US" dirty="0"/>
              <a:t>Tight and loose coupling</a:t>
            </a:r>
          </a:p>
        </p:txBody>
      </p:sp>
      <p:sp>
        <p:nvSpPr>
          <p:cNvPr id="3" name="Content Placeholder 2">
            <a:extLst>
              <a:ext uri="{FF2B5EF4-FFF2-40B4-BE49-F238E27FC236}">
                <a16:creationId xmlns:a16="http://schemas.microsoft.com/office/drawing/2014/main" id="{21578808-BB2B-4EB2-BE02-7ED7FC37473D}"/>
              </a:ext>
            </a:extLst>
          </p:cNvPr>
          <p:cNvSpPr>
            <a:spLocks noGrp="1"/>
          </p:cNvSpPr>
          <p:nvPr>
            <p:ph idx="1"/>
          </p:nvPr>
        </p:nvSpPr>
        <p:spPr/>
        <p:txBody>
          <a:bodyPr/>
          <a:lstStyle/>
          <a:p>
            <a:r>
              <a:rPr lang="en-US" dirty="0"/>
              <a:t>Microservice is a loosely coupled service. Software modules are suggested to be connected loosely.</a:t>
            </a:r>
          </a:p>
        </p:txBody>
      </p:sp>
      <p:pic>
        <p:nvPicPr>
          <p:cNvPr id="5" name="Picture 4">
            <a:extLst>
              <a:ext uri="{FF2B5EF4-FFF2-40B4-BE49-F238E27FC236}">
                <a16:creationId xmlns:a16="http://schemas.microsoft.com/office/drawing/2014/main" id="{41A27F22-3B32-42F6-8D63-D58AC58DB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8315" y="2639985"/>
            <a:ext cx="5361937" cy="4077849"/>
          </a:xfrm>
          <a:prstGeom prst="rect">
            <a:avLst/>
          </a:prstGeom>
        </p:spPr>
      </p:pic>
    </p:spTree>
    <p:extLst>
      <p:ext uri="{BB962C8B-B14F-4D97-AF65-F5344CB8AC3E}">
        <p14:creationId xmlns:p14="http://schemas.microsoft.com/office/powerpoint/2010/main" val="20019183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87F93-0972-4D11-907A-A59451203A8B}"/>
              </a:ext>
            </a:extLst>
          </p:cNvPr>
          <p:cNvSpPr>
            <a:spLocks noGrp="1"/>
          </p:cNvSpPr>
          <p:nvPr>
            <p:ph type="title"/>
          </p:nvPr>
        </p:nvSpPr>
        <p:spPr/>
        <p:txBody>
          <a:bodyPr/>
          <a:lstStyle/>
          <a:p>
            <a:r>
              <a:rPr lang="en-US" dirty="0"/>
              <a:t>Tight and loose coupling (cont.)</a:t>
            </a:r>
          </a:p>
        </p:txBody>
      </p:sp>
      <p:sp>
        <p:nvSpPr>
          <p:cNvPr id="3" name="Content Placeholder 2">
            <a:extLst>
              <a:ext uri="{FF2B5EF4-FFF2-40B4-BE49-F238E27FC236}">
                <a16:creationId xmlns:a16="http://schemas.microsoft.com/office/drawing/2014/main" id="{A0ED7BAC-2BF7-4555-B01F-66C74F575CD4}"/>
              </a:ext>
            </a:extLst>
          </p:cNvPr>
          <p:cNvSpPr>
            <a:spLocks noGrp="1"/>
          </p:cNvSpPr>
          <p:nvPr>
            <p:ph idx="1"/>
          </p:nvPr>
        </p:nvSpPr>
        <p:spPr/>
        <p:txBody>
          <a:bodyPr>
            <a:normAutofit/>
          </a:bodyPr>
          <a:lstStyle/>
          <a:p>
            <a:r>
              <a:rPr lang="en-US" sz="2400" b="1" dirty="0"/>
              <a:t>Content coupling </a:t>
            </a:r>
            <a:r>
              <a:rPr lang="en-US" sz="2400" dirty="0"/>
              <a:t>occurs when one module uses the code of other module, for instance a branch.</a:t>
            </a:r>
          </a:p>
          <a:p>
            <a:r>
              <a:rPr lang="en-US" sz="2400" b="1" dirty="0"/>
              <a:t>Common coupling </a:t>
            </a:r>
            <a:r>
              <a:rPr lang="en-US" sz="2400" dirty="0"/>
              <a:t>occurs when several modules have access to the same global data</a:t>
            </a:r>
          </a:p>
          <a:p>
            <a:r>
              <a:rPr lang="en-US" sz="2400" b="1" dirty="0"/>
              <a:t>Control coupling </a:t>
            </a:r>
            <a:r>
              <a:rPr lang="en-US" sz="2400" dirty="0"/>
              <a:t>is one module controlling the flow of another, by passing it information on what to do.</a:t>
            </a:r>
          </a:p>
          <a:p>
            <a:r>
              <a:rPr lang="en-US" sz="2400" b="1" dirty="0"/>
              <a:t>Stamp coupling occurs </a:t>
            </a:r>
            <a:r>
              <a:rPr lang="en-US" sz="2400" dirty="0"/>
              <a:t>when modules share a composite data structure and use only parts of it, possibly different parts.</a:t>
            </a:r>
          </a:p>
          <a:p>
            <a:r>
              <a:rPr lang="en-US" sz="2400" b="1" dirty="0"/>
              <a:t>Data coupling </a:t>
            </a:r>
            <a:r>
              <a:rPr lang="en-US" sz="2400" dirty="0"/>
              <a:t>occurs when modules share data through parameters.</a:t>
            </a:r>
          </a:p>
        </p:txBody>
      </p:sp>
    </p:spTree>
    <p:extLst>
      <p:ext uri="{BB962C8B-B14F-4D97-AF65-F5344CB8AC3E}">
        <p14:creationId xmlns:p14="http://schemas.microsoft.com/office/powerpoint/2010/main" val="25947474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1D399-AEAA-48EE-BC2B-E2BE8E50CAF8}"/>
              </a:ext>
            </a:extLst>
          </p:cNvPr>
          <p:cNvSpPr>
            <a:spLocks noGrp="1"/>
          </p:cNvSpPr>
          <p:nvPr>
            <p:ph type="title"/>
          </p:nvPr>
        </p:nvSpPr>
        <p:spPr/>
        <p:txBody>
          <a:bodyPr/>
          <a:lstStyle/>
          <a:p>
            <a:r>
              <a:rPr lang="en-US" dirty="0"/>
              <a:t>Benefits and Drawbacks</a:t>
            </a:r>
          </a:p>
        </p:txBody>
      </p:sp>
      <p:sp>
        <p:nvSpPr>
          <p:cNvPr id="3" name="Content Placeholder 2">
            <a:extLst>
              <a:ext uri="{FF2B5EF4-FFF2-40B4-BE49-F238E27FC236}">
                <a16:creationId xmlns:a16="http://schemas.microsoft.com/office/drawing/2014/main" id="{AF238C41-D205-4E48-84DC-322552BCAE8E}"/>
              </a:ext>
            </a:extLst>
          </p:cNvPr>
          <p:cNvSpPr>
            <a:spLocks noGrp="1"/>
          </p:cNvSpPr>
          <p:nvPr>
            <p:ph idx="1"/>
          </p:nvPr>
        </p:nvSpPr>
        <p:spPr/>
        <p:txBody>
          <a:bodyPr>
            <a:normAutofit/>
          </a:bodyPr>
          <a:lstStyle/>
          <a:p>
            <a:r>
              <a:rPr lang="en-US" sz="2800" dirty="0"/>
              <a:t>The benefits of using microservice architecture:</a:t>
            </a:r>
          </a:p>
          <a:p>
            <a:pPr lvl="1"/>
            <a:r>
              <a:rPr lang="en-US" sz="2400" dirty="0"/>
              <a:t>It enables the continuous delivery and deployment of large, complex applications.</a:t>
            </a:r>
          </a:p>
          <a:p>
            <a:pPr lvl="1"/>
            <a:r>
              <a:rPr lang="en-US" sz="2400" dirty="0"/>
              <a:t>Services are small and easily maintained.</a:t>
            </a:r>
          </a:p>
          <a:p>
            <a:pPr lvl="1"/>
            <a:r>
              <a:rPr lang="en-US" sz="2400" dirty="0"/>
              <a:t>Services are independently deployable and scalable.</a:t>
            </a:r>
          </a:p>
          <a:p>
            <a:pPr lvl="1"/>
            <a:r>
              <a:rPr lang="en-US" sz="2400" dirty="0"/>
              <a:t>Each service can be deployed on hardware that’s best suited to its resource requirements (CPU, memory, etc.).</a:t>
            </a:r>
          </a:p>
          <a:p>
            <a:pPr lvl="1"/>
            <a:r>
              <a:rPr lang="en-US" sz="2400" dirty="0"/>
              <a:t>The microservice architecture enables teams to be autonomous.</a:t>
            </a:r>
          </a:p>
          <a:p>
            <a:pPr lvl="1"/>
            <a:r>
              <a:rPr lang="en-US" sz="2400" dirty="0"/>
              <a:t>It allows easy experimenting and adoption of new technologies.</a:t>
            </a:r>
          </a:p>
        </p:txBody>
      </p:sp>
    </p:spTree>
    <p:extLst>
      <p:ext uri="{BB962C8B-B14F-4D97-AF65-F5344CB8AC3E}">
        <p14:creationId xmlns:p14="http://schemas.microsoft.com/office/powerpoint/2010/main" val="18453008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A0B96-8664-4F0F-8C33-0EE1CAA857CB}"/>
              </a:ext>
            </a:extLst>
          </p:cNvPr>
          <p:cNvSpPr>
            <a:spLocks noGrp="1"/>
          </p:cNvSpPr>
          <p:nvPr>
            <p:ph type="title"/>
          </p:nvPr>
        </p:nvSpPr>
        <p:spPr/>
        <p:txBody>
          <a:bodyPr/>
          <a:lstStyle/>
          <a:p>
            <a:r>
              <a:rPr lang="en-US" dirty="0"/>
              <a:t>Benefits and Drawbacks (cont.)</a:t>
            </a:r>
          </a:p>
        </p:txBody>
      </p:sp>
      <p:sp>
        <p:nvSpPr>
          <p:cNvPr id="3" name="Content Placeholder 2">
            <a:extLst>
              <a:ext uri="{FF2B5EF4-FFF2-40B4-BE49-F238E27FC236}">
                <a16:creationId xmlns:a16="http://schemas.microsoft.com/office/drawing/2014/main" id="{BE996668-DFDE-4229-BC67-B32EECF71C56}"/>
              </a:ext>
            </a:extLst>
          </p:cNvPr>
          <p:cNvSpPr>
            <a:spLocks noGrp="1"/>
          </p:cNvSpPr>
          <p:nvPr>
            <p:ph idx="1"/>
          </p:nvPr>
        </p:nvSpPr>
        <p:spPr/>
        <p:txBody>
          <a:bodyPr>
            <a:normAutofit/>
          </a:bodyPr>
          <a:lstStyle/>
          <a:p>
            <a:r>
              <a:rPr lang="en-US" sz="2800" dirty="0"/>
              <a:t>The drawbacks of using microservice architecture:</a:t>
            </a:r>
          </a:p>
          <a:p>
            <a:pPr lvl="1"/>
            <a:r>
              <a:rPr lang="en-US" sz="2400" dirty="0"/>
              <a:t>Finding the right set of services is challenging.</a:t>
            </a:r>
          </a:p>
          <a:p>
            <a:pPr lvl="1"/>
            <a:r>
              <a:rPr lang="en-US" sz="2400" dirty="0"/>
              <a:t>Distributed systems are complex, which makes development, testing, and deployment difficult.</a:t>
            </a:r>
          </a:p>
          <a:p>
            <a:pPr lvl="1"/>
            <a:r>
              <a:rPr lang="en-US" sz="2400" dirty="0"/>
              <a:t>Deploying features that span multiple services requires careful coordination.</a:t>
            </a:r>
          </a:p>
          <a:p>
            <a:pPr lvl="1"/>
            <a:r>
              <a:rPr lang="en-US" sz="2400" dirty="0"/>
              <a:t>Deciding when to adopt the microservice architecture is difficult.</a:t>
            </a:r>
          </a:p>
          <a:p>
            <a:pPr lvl="1"/>
            <a:r>
              <a:rPr lang="en-US" sz="2400" dirty="0"/>
              <a:t>Duplicated data may appear.</a:t>
            </a:r>
          </a:p>
        </p:txBody>
      </p:sp>
    </p:spTree>
    <p:extLst>
      <p:ext uri="{BB962C8B-B14F-4D97-AF65-F5344CB8AC3E}">
        <p14:creationId xmlns:p14="http://schemas.microsoft.com/office/powerpoint/2010/main" val="831049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ABCD56-AB0E-4729-80EB-3E20698BAF2A}"/>
              </a:ext>
            </a:extLst>
          </p:cNvPr>
          <p:cNvSpPr>
            <a:spLocks noGrp="1"/>
          </p:cNvSpPr>
          <p:nvPr>
            <p:ph type="title"/>
          </p:nvPr>
        </p:nvSpPr>
        <p:spPr/>
        <p:txBody>
          <a:bodyPr/>
          <a:lstStyle/>
          <a:p>
            <a:r>
              <a:rPr lang="en-US" dirty="0"/>
              <a:t>Web Service Implementation</a:t>
            </a:r>
          </a:p>
        </p:txBody>
      </p:sp>
      <p:sp>
        <p:nvSpPr>
          <p:cNvPr id="5" name="Text Placeholder 4">
            <a:extLst>
              <a:ext uri="{FF2B5EF4-FFF2-40B4-BE49-F238E27FC236}">
                <a16:creationId xmlns:a16="http://schemas.microsoft.com/office/drawing/2014/main" id="{F85C0AF8-2ACC-4FEA-B868-A6E03E286BCB}"/>
              </a:ext>
            </a:extLst>
          </p:cNvPr>
          <p:cNvSpPr>
            <a:spLocks noGrp="1"/>
          </p:cNvSpPr>
          <p:nvPr>
            <p:ph type="body" idx="1"/>
          </p:nvPr>
        </p:nvSpPr>
        <p:spPr/>
        <p:txBody>
          <a:bodyPr/>
          <a:lstStyle/>
          <a:p>
            <a:r>
              <a:rPr lang="en-US" dirty="0"/>
              <a:t>RESTful Web Service </a:t>
            </a:r>
          </a:p>
        </p:txBody>
      </p:sp>
    </p:spTree>
    <p:extLst>
      <p:ext uri="{BB962C8B-B14F-4D97-AF65-F5344CB8AC3E}">
        <p14:creationId xmlns:p14="http://schemas.microsoft.com/office/powerpoint/2010/main" val="13329563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A0EA42-FF40-4AEC-86C2-0A8C593B9EE8}"/>
              </a:ext>
            </a:extLst>
          </p:cNvPr>
          <p:cNvSpPr>
            <a:spLocks noGrp="1"/>
          </p:cNvSpPr>
          <p:nvPr>
            <p:ph type="title"/>
          </p:nvPr>
        </p:nvSpPr>
        <p:spPr/>
        <p:txBody>
          <a:bodyPr/>
          <a:lstStyle/>
          <a:p>
            <a:r>
              <a:rPr lang="en-US" dirty="0"/>
              <a:t>Web service</a:t>
            </a:r>
          </a:p>
        </p:txBody>
      </p:sp>
      <p:sp>
        <p:nvSpPr>
          <p:cNvPr id="5" name="Content Placeholder 4">
            <a:extLst>
              <a:ext uri="{FF2B5EF4-FFF2-40B4-BE49-F238E27FC236}">
                <a16:creationId xmlns:a16="http://schemas.microsoft.com/office/drawing/2014/main" id="{83B35618-F788-46E5-BEAF-12441BD2377F}"/>
              </a:ext>
            </a:extLst>
          </p:cNvPr>
          <p:cNvSpPr>
            <a:spLocks noGrp="1"/>
          </p:cNvSpPr>
          <p:nvPr>
            <p:ph sz="half" idx="1"/>
          </p:nvPr>
        </p:nvSpPr>
        <p:spPr/>
        <p:txBody>
          <a:bodyPr/>
          <a:lstStyle/>
          <a:p>
            <a:r>
              <a:rPr lang="en-US" dirty="0"/>
              <a:t>The term Web Service is a server running on a computer device, listening for request at a particular port over a network, serving web documents (HTML, JSON, XML, images …).</a:t>
            </a:r>
          </a:p>
          <a:p>
            <a:r>
              <a:rPr lang="en-US" dirty="0"/>
              <a:t>In practice, a web service commonly provides an object-oriented Web-based interface to a database server, utilized for example by another Web server, or by a mobile app, that provides a user interface to the end-user. </a:t>
            </a:r>
          </a:p>
        </p:txBody>
      </p:sp>
      <p:pic>
        <p:nvPicPr>
          <p:cNvPr id="7" name="Picture 6">
            <a:extLst>
              <a:ext uri="{FF2B5EF4-FFF2-40B4-BE49-F238E27FC236}">
                <a16:creationId xmlns:a16="http://schemas.microsoft.com/office/drawing/2014/main" id="{64A6A647-BADB-4C20-BF20-6F2F1556D203}"/>
              </a:ext>
            </a:extLst>
          </p:cNvPr>
          <p:cNvPicPr>
            <a:picLocks noChangeAspect="1"/>
          </p:cNvPicPr>
          <p:nvPr/>
        </p:nvPicPr>
        <p:blipFill>
          <a:blip r:embed="rId2"/>
          <a:stretch>
            <a:fillRect/>
          </a:stretch>
        </p:blipFill>
        <p:spPr>
          <a:xfrm>
            <a:off x="5937023" y="2093976"/>
            <a:ext cx="5755774" cy="3456592"/>
          </a:xfrm>
          <a:prstGeom prst="rect">
            <a:avLst/>
          </a:prstGeom>
        </p:spPr>
      </p:pic>
    </p:spTree>
    <p:extLst>
      <p:ext uri="{BB962C8B-B14F-4D97-AF65-F5344CB8AC3E}">
        <p14:creationId xmlns:p14="http://schemas.microsoft.com/office/powerpoint/2010/main" val="19201863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61B2D-31F6-4BF1-B060-43F15E87410C}"/>
              </a:ext>
            </a:extLst>
          </p:cNvPr>
          <p:cNvSpPr>
            <a:spLocks noGrp="1"/>
          </p:cNvSpPr>
          <p:nvPr>
            <p:ph type="title"/>
          </p:nvPr>
        </p:nvSpPr>
        <p:spPr/>
        <p:txBody>
          <a:bodyPr/>
          <a:lstStyle/>
          <a:p>
            <a:r>
              <a:rPr lang="en-US" dirty="0"/>
              <a:t>Web Service API?</a:t>
            </a:r>
          </a:p>
        </p:txBody>
      </p:sp>
      <p:sp>
        <p:nvSpPr>
          <p:cNvPr id="3" name="Content Placeholder 2">
            <a:extLst>
              <a:ext uri="{FF2B5EF4-FFF2-40B4-BE49-F238E27FC236}">
                <a16:creationId xmlns:a16="http://schemas.microsoft.com/office/drawing/2014/main" id="{5F5FC4C5-FE40-4FE6-A120-F9B7458382C2}"/>
              </a:ext>
            </a:extLst>
          </p:cNvPr>
          <p:cNvSpPr>
            <a:spLocks noGrp="1"/>
          </p:cNvSpPr>
          <p:nvPr>
            <p:ph idx="1"/>
          </p:nvPr>
        </p:nvSpPr>
        <p:spPr/>
        <p:txBody>
          <a:bodyPr/>
          <a:lstStyle/>
          <a:p>
            <a:r>
              <a:rPr lang="en-US" dirty="0"/>
              <a:t>If you are software developer and you want to use a web service, you need to know the application programming interface or API for that service.</a:t>
            </a:r>
          </a:p>
          <a:p>
            <a:r>
              <a:rPr lang="en-US" sz="2400" b="1" dirty="0"/>
              <a:t>Application Programming Interface (API)</a:t>
            </a:r>
          </a:p>
          <a:p>
            <a:pPr lvl="1"/>
            <a:r>
              <a:rPr lang="en-US" sz="2000" dirty="0"/>
              <a:t>Defines everything you need to communicate with a web service.</a:t>
            </a:r>
          </a:p>
          <a:p>
            <a:endParaRPr lang="en-US" dirty="0"/>
          </a:p>
        </p:txBody>
      </p:sp>
    </p:spTree>
    <p:extLst>
      <p:ext uri="{BB962C8B-B14F-4D97-AF65-F5344CB8AC3E}">
        <p14:creationId xmlns:p14="http://schemas.microsoft.com/office/powerpoint/2010/main" val="3957267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11A98-6D1E-4697-A561-2F60DADC87F8}"/>
              </a:ext>
            </a:extLst>
          </p:cNvPr>
          <p:cNvSpPr>
            <a:spLocks noGrp="1"/>
          </p:cNvSpPr>
          <p:nvPr>
            <p:ph type="title"/>
          </p:nvPr>
        </p:nvSpPr>
        <p:spPr/>
        <p:txBody>
          <a:bodyPr/>
          <a:lstStyle/>
          <a:p>
            <a:r>
              <a:rPr lang="en-US" altLang="zh-CN" dirty="0"/>
              <a:t>JSP Login Example </a:t>
            </a:r>
            <a:r>
              <a:rPr lang="zh-CN" altLang="en-US" dirty="0"/>
              <a:t>（</a:t>
            </a:r>
            <a:r>
              <a:rPr lang="en-US" altLang="zh-CN" dirty="0"/>
              <a:t>index.html</a:t>
            </a:r>
            <a:r>
              <a:rPr lang="zh-CN" altLang="en-US" dirty="0"/>
              <a:t>）</a:t>
            </a:r>
            <a:endParaRPr lang="en-US" dirty="0"/>
          </a:p>
        </p:txBody>
      </p:sp>
      <p:pic>
        <p:nvPicPr>
          <p:cNvPr id="5" name="Picture 4">
            <a:extLst>
              <a:ext uri="{FF2B5EF4-FFF2-40B4-BE49-F238E27FC236}">
                <a16:creationId xmlns:a16="http://schemas.microsoft.com/office/drawing/2014/main" id="{72169810-95F5-455F-8724-43F7904EF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94" y="2530272"/>
            <a:ext cx="8545118" cy="3810532"/>
          </a:xfrm>
          <a:prstGeom prst="rect">
            <a:avLst/>
          </a:prstGeom>
        </p:spPr>
      </p:pic>
      <p:pic>
        <p:nvPicPr>
          <p:cNvPr id="7" name="Picture 6">
            <a:extLst>
              <a:ext uri="{FF2B5EF4-FFF2-40B4-BE49-F238E27FC236}">
                <a16:creationId xmlns:a16="http://schemas.microsoft.com/office/drawing/2014/main" id="{10130B9F-F760-4BB3-BFF8-B8EC7F2F97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4144" y="1957298"/>
            <a:ext cx="2554900" cy="2291508"/>
          </a:xfrm>
          <a:prstGeom prst="rect">
            <a:avLst/>
          </a:prstGeom>
        </p:spPr>
      </p:pic>
      <p:pic>
        <p:nvPicPr>
          <p:cNvPr id="9" name="Picture 8">
            <a:extLst>
              <a:ext uri="{FF2B5EF4-FFF2-40B4-BE49-F238E27FC236}">
                <a16:creationId xmlns:a16="http://schemas.microsoft.com/office/drawing/2014/main" id="{B8D527F1-7052-489E-92D7-9102AD85FE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4144" y="4294149"/>
            <a:ext cx="2554899" cy="2247608"/>
          </a:xfrm>
          <a:prstGeom prst="rect">
            <a:avLst/>
          </a:prstGeom>
        </p:spPr>
      </p:pic>
    </p:spTree>
    <p:extLst>
      <p:ext uri="{BB962C8B-B14F-4D97-AF65-F5344CB8AC3E}">
        <p14:creationId xmlns:p14="http://schemas.microsoft.com/office/powerpoint/2010/main" val="228954014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93EAE-58E8-4D95-9E96-A05FFE1BA265}"/>
              </a:ext>
            </a:extLst>
          </p:cNvPr>
          <p:cNvSpPr>
            <a:spLocks noGrp="1"/>
          </p:cNvSpPr>
          <p:nvPr>
            <p:ph type="title"/>
          </p:nvPr>
        </p:nvSpPr>
        <p:spPr/>
        <p:txBody>
          <a:bodyPr/>
          <a:lstStyle/>
          <a:p>
            <a:r>
              <a:rPr lang="en-US" dirty="0"/>
              <a:t>Elements of a Web Service API</a:t>
            </a:r>
          </a:p>
        </p:txBody>
      </p:sp>
      <p:sp>
        <p:nvSpPr>
          <p:cNvPr id="3" name="Content Placeholder 2">
            <a:extLst>
              <a:ext uri="{FF2B5EF4-FFF2-40B4-BE49-F238E27FC236}">
                <a16:creationId xmlns:a16="http://schemas.microsoft.com/office/drawing/2014/main" id="{03E57B2B-3DD6-4D89-821E-BF8636181A97}"/>
              </a:ext>
            </a:extLst>
          </p:cNvPr>
          <p:cNvSpPr>
            <a:spLocks noGrp="1"/>
          </p:cNvSpPr>
          <p:nvPr>
            <p:ph idx="1"/>
          </p:nvPr>
        </p:nvSpPr>
        <p:spPr/>
        <p:txBody>
          <a:bodyPr>
            <a:normAutofit lnSpcReduction="10000"/>
          </a:bodyPr>
          <a:lstStyle/>
          <a:p>
            <a:r>
              <a:rPr lang="en-US" dirty="0"/>
              <a:t>Message format</a:t>
            </a:r>
          </a:p>
          <a:p>
            <a:pPr lvl="1"/>
            <a:r>
              <a:rPr lang="en-US" dirty="0"/>
              <a:t>SOAP, XML, JSON, other?</a:t>
            </a:r>
          </a:p>
          <a:p>
            <a:r>
              <a:rPr lang="en-US" dirty="0"/>
              <a:t>Request syntax</a:t>
            </a:r>
          </a:p>
          <a:p>
            <a:pPr lvl="1"/>
            <a:r>
              <a:rPr lang="en-US" dirty="0"/>
              <a:t>Named methods</a:t>
            </a:r>
          </a:p>
          <a:p>
            <a:pPr lvl="1"/>
            <a:r>
              <a:rPr lang="en-US" dirty="0"/>
              <a:t>Uniform Resource Identifier (URI)</a:t>
            </a:r>
          </a:p>
          <a:p>
            <a:pPr lvl="1"/>
            <a:r>
              <a:rPr lang="en-US" dirty="0"/>
              <a:t>Parameter names and data types</a:t>
            </a:r>
          </a:p>
          <a:p>
            <a:r>
              <a:rPr lang="en-US" dirty="0"/>
              <a:t>Requesting an action</a:t>
            </a:r>
          </a:p>
          <a:p>
            <a:pPr lvl="1"/>
            <a:r>
              <a:rPr lang="en-US" dirty="0"/>
              <a:t>Named methods</a:t>
            </a:r>
          </a:p>
          <a:p>
            <a:pPr lvl="1"/>
            <a:r>
              <a:rPr lang="en-US" dirty="0"/>
              <a:t>HTTP verbs (POST, GET, PUT, PATCH, DELETE)</a:t>
            </a:r>
          </a:p>
          <a:p>
            <a:r>
              <a:rPr lang="en-US" dirty="0"/>
              <a:t>Receiving the data</a:t>
            </a:r>
          </a:p>
          <a:p>
            <a:pPr lvl="1"/>
            <a:r>
              <a:rPr lang="en-US" dirty="0"/>
              <a:t>Formats: SOAP, XML, JSON</a:t>
            </a:r>
          </a:p>
          <a:p>
            <a:pPr lvl="1"/>
            <a:r>
              <a:rPr lang="en-US" dirty="0"/>
              <a:t>Metadata: describes data structure, including field/property names and data types.</a:t>
            </a:r>
          </a:p>
        </p:txBody>
      </p:sp>
    </p:spTree>
    <p:extLst>
      <p:ext uri="{BB962C8B-B14F-4D97-AF65-F5344CB8AC3E}">
        <p14:creationId xmlns:p14="http://schemas.microsoft.com/office/powerpoint/2010/main" val="7782444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7DDCC-598B-4BC3-B656-DDDFB19F327C}"/>
              </a:ext>
            </a:extLst>
          </p:cNvPr>
          <p:cNvSpPr>
            <a:spLocks noGrp="1"/>
          </p:cNvSpPr>
          <p:nvPr>
            <p:ph type="title"/>
          </p:nvPr>
        </p:nvSpPr>
        <p:spPr/>
        <p:txBody>
          <a:bodyPr/>
          <a:lstStyle/>
          <a:p>
            <a:r>
              <a:rPr lang="en-US" dirty="0"/>
              <a:t>What is REST?</a:t>
            </a:r>
          </a:p>
        </p:txBody>
      </p:sp>
      <p:sp>
        <p:nvSpPr>
          <p:cNvPr id="3" name="Content Placeholder 2">
            <a:extLst>
              <a:ext uri="{FF2B5EF4-FFF2-40B4-BE49-F238E27FC236}">
                <a16:creationId xmlns:a16="http://schemas.microsoft.com/office/drawing/2014/main" id="{FF6CF296-2FD2-401E-AF27-D55AE7BB3BB0}"/>
              </a:ext>
            </a:extLst>
          </p:cNvPr>
          <p:cNvSpPr>
            <a:spLocks noGrp="1"/>
          </p:cNvSpPr>
          <p:nvPr>
            <p:ph idx="1"/>
          </p:nvPr>
        </p:nvSpPr>
        <p:spPr/>
        <p:txBody>
          <a:bodyPr>
            <a:normAutofit fontScale="92500"/>
          </a:bodyPr>
          <a:lstStyle/>
          <a:p>
            <a:pPr lvl="0">
              <a:lnSpc>
                <a:spcPct val="95000"/>
              </a:lnSpc>
              <a:spcBef>
                <a:spcPts val="1400"/>
              </a:spcBef>
              <a:spcAft>
                <a:spcPts val="200"/>
              </a:spcAft>
              <a:buClr>
                <a:srgbClr val="6F6F74"/>
              </a:buClr>
              <a:buSzPct val="80000"/>
              <a:buFont typeface="Arial" pitchFamily="34" charset="0"/>
              <a:buChar char="•"/>
            </a:pPr>
            <a:r>
              <a:rPr lang="en-US" sz="2400" spc="10" dirty="0">
                <a:solidFill>
                  <a:srgbClr val="000000"/>
                </a:solidFill>
                <a:latin typeface="Century Schoolbook" panose="02040604050505020304"/>
              </a:rPr>
              <a:t>REST is an architectural style which is based on web-standards and the HTTP protocol. This style was initially described by Roy Fielding in 2000. </a:t>
            </a:r>
          </a:p>
          <a:p>
            <a:pPr lvl="0">
              <a:lnSpc>
                <a:spcPct val="95000"/>
              </a:lnSpc>
              <a:spcBef>
                <a:spcPts val="1400"/>
              </a:spcBef>
              <a:spcAft>
                <a:spcPts val="200"/>
              </a:spcAft>
              <a:buClr>
                <a:srgbClr val="6F6F74"/>
              </a:buClr>
              <a:buSzPct val="80000"/>
              <a:buFont typeface="Arial" pitchFamily="34" charset="0"/>
              <a:buChar char="•"/>
            </a:pPr>
            <a:r>
              <a:rPr lang="en-US" sz="2400" spc="10" dirty="0">
                <a:solidFill>
                  <a:srgbClr val="000000"/>
                </a:solidFill>
                <a:latin typeface="Century Schoolbook" panose="02040604050505020304"/>
              </a:rPr>
              <a:t>In a REST based architecture everything is a resource. A resource is accessed via a common interface based on the HTTP standard methods. </a:t>
            </a:r>
          </a:p>
          <a:p>
            <a:pPr lvl="0">
              <a:lnSpc>
                <a:spcPct val="95000"/>
              </a:lnSpc>
              <a:spcBef>
                <a:spcPts val="1400"/>
              </a:spcBef>
              <a:spcAft>
                <a:spcPts val="200"/>
              </a:spcAft>
              <a:buClr>
                <a:srgbClr val="6F6F74"/>
              </a:buClr>
              <a:buSzPct val="80000"/>
              <a:buFont typeface="Arial" pitchFamily="34" charset="0"/>
              <a:buChar char="•"/>
            </a:pPr>
            <a:r>
              <a:rPr lang="en-US" sz="2400" spc="10" dirty="0">
                <a:solidFill>
                  <a:srgbClr val="000000"/>
                </a:solidFill>
                <a:latin typeface="Century Schoolbook" panose="02040604050505020304"/>
              </a:rPr>
              <a:t>In a REST based architecture you have a REST server which provides access to the resources. A REST client can access and modify the REST resources.</a:t>
            </a:r>
          </a:p>
          <a:p>
            <a:pPr lvl="0">
              <a:lnSpc>
                <a:spcPct val="95000"/>
              </a:lnSpc>
              <a:spcBef>
                <a:spcPts val="1400"/>
              </a:spcBef>
              <a:spcAft>
                <a:spcPts val="200"/>
              </a:spcAft>
              <a:buClr>
                <a:srgbClr val="6F6F74"/>
              </a:buClr>
              <a:buSzPct val="80000"/>
              <a:buFont typeface="Arial" pitchFamily="34" charset="0"/>
              <a:buChar char="•"/>
            </a:pPr>
            <a:r>
              <a:rPr lang="en-US" sz="2400" spc="10" dirty="0">
                <a:solidFill>
                  <a:srgbClr val="000000"/>
                </a:solidFill>
                <a:latin typeface="Century Schoolbook" panose="02040604050505020304"/>
              </a:rPr>
              <a:t>A </a:t>
            </a:r>
            <a:r>
              <a:rPr lang="en-US" sz="2400" spc="10" dirty="0" err="1">
                <a:solidFill>
                  <a:srgbClr val="000000"/>
                </a:solidFill>
                <a:latin typeface="Century Schoolbook" panose="02040604050505020304"/>
              </a:rPr>
              <a:t>RESTFul</a:t>
            </a:r>
            <a:r>
              <a:rPr lang="en-US" sz="2400" spc="10" dirty="0">
                <a:solidFill>
                  <a:srgbClr val="000000"/>
                </a:solidFill>
                <a:latin typeface="Century Schoolbook" panose="02040604050505020304"/>
              </a:rPr>
              <a:t> web services are based on HTTP methods and the concept of REST.</a:t>
            </a:r>
          </a:p>
        </p:txBody>
      </p:sp>
    </p:spTree>
    <p:extLst>
      <p:ext uri="{BB962C8B-B14F-4D97-AF65-F5344CB8AC3E}">
        <p14:creationId xmlns:p14="http://schemas.microsoft.com/office/powerpoint/2010/main" val="132353614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5696A1-1A33-4B30-AE79-054314F21A89}"/>
              </a:ext>
            </a:extLst>
          </p:cNvPr>
          <p:cNvSpPr>
            <a:spLocks noGrp="1"/>
          </p:cNvSpPr>
          <p:nvPr>
            <p:ph type="title"/>
          </p:nvPr>
        </p:nvSpPr>
        <p:spPr/>
        <p:txBody>
          <a:bodyPr/>
          <a:lstStyle/>
          <a:p>
            <a:r>
              <a:rPr lang="en-US" dirty="0"/>
              <a:t>Introduction to Restful web service</a:t>
            </a:r>
          </a:p>
        </p:txBody>
      </p:sp>
      <p:sp>
        <p:nvSpPr>
          <p:cNvPr id="5" name="Content Placeholder 4">
            <a:extLst>
              <a:ext uri="{FF2B5EF4-FFF2-40B4-BE49-F238E27FC236}">
                <a16:creationId xmlns:a16="http://schemas.microsoft.com/office/drawing/2014/main" id="{7ED57F0E-4C18-4AD7-A0BF-247921294AC7}"/>
              </a:ext>
            </a:extLst>
          </p:cNvPr>
          <p:cNvSpPr>
            <a:spLocks noGrp="1"/>
          </p:cNvSpPr>
          <p:nvPr>
            <p:ph idx="1"/>
          </p:nvPr>
        </p:nvSpPr>
        <p:spPr/>
        <p:txBody>
          <a:bodyPr>
            <a:normAutofit fontScale="92500" lnSpcReduction="20000"/>
          </a:bodyPr>
          <a:lstStyle/>
          <a:p>
            <a:r>
              <a:rPr lang="en-US" dirty="0"/>
              <a:t>In the web services terms, </a:t>
            </a:r>
            <a:r>
              <a:rPr lang="en-US" b="1" dirty="0"/>
              <a:t>Re</a:t>
            </a:r>
            <a:r>
              <a:rPr lang="en-US" dirty="0"/>
              <a:t>presentational </a:t>
            </a:r>
            <a:r>
              <a:rPr lang="en-US" b="1" dirty="0"/>
              <a:t>S</a:t>
            </a:r>
            <a:r>
              <a:rPr lang="en-US" dirty="0"/>
              <a:t>tate </a:t>
            </a:r>
            <a:r>
              <a:rPr lang="en-US" b="1" dirty="0"/>
              <a:t>T</a:t>
            </a:r>
            <a:r>
              <a:rPr lang="en-US" dirty="0"/>
              <a:t>ransfer (REST) is a </a:t>
            </a:r>
            <a:r>
              <a:rPr lang="en-US" b="1" dirty="0"/>
              <a:t>stateless</a:t>
            </a:r>
            <a:r>
              <a:rPr lang="en-US" dirty="0"/>
              <a:t> client-server architecture. </a:t>
            </a:r>
          </a:p>
          <a:p>
            <a:r>
              <a:rPr lang="en-US" dirty="0"/>
              <a:t>It's an architecture for well behaved Web services that can function at Internet scale.</a:t>
            </a:r>
          </a:p>
          <a:p>
            <a:r>
              <a:rPr lang="en-US" dirty="0"/>
              <a:t>It is a member of SOA</a:t>
            </a:r>
          </a:p>
          <a:p>
            <a:r>
              <a:rPr lang="en-US" dirty="0"/>
              <a:t>It uses simple HTTP Protocol for data communication (CRUD operations).</a:t>
            </a:r>
          </a:p>
          <a:p>
            <a:r>
              <a:rPr lang="en-US" dirty="0"/>
              <a:t>It supports various formats for data communication:</a:t>
            </a:r>
          </a:p>
          <a:p>
            <a:pPr lvl="1"/>
            <a:r>
              <a:rPr lang="en-US" dirty="0"/>
              <a:t>JSON, XML, Plain text (string), etc.</a:t>
            </a:r>
          </a:p>
          <a:p>
            <a:r>
              <a:rPr lang="en-US" dirty="0"/>
              <a:t>Enterprise components use XML to transfer structural data in the past but using JSON format is more popular now.</a:t>
            </a:r>
          </a:p>
          <a:p>
            <a:r>
              <a:rPr lang="en-US" dirty="0"/>
              <a:t>Famous web service development standards in enterprise systems.</a:t>
            </a:r>
          </a:p>
          <a:p>
            <a:pPr lvl="1"/>
            <a:r>
              <a:rPr lang="en-US" b="1" dirty="0"/>
              <a:t>Heavyweight</a:t>
            </a:r>
            <a:r>
              <a:rPr lang="en-US" dirty="0"/>
              <a:t>: SOAP (Simple Object Access Protocol) uses WSDL for development and XML for message format.</a:t>
            </a:r>
          </a:p>
          <a:p>
            <a:pPr lvl="1"/>
            <a:r>
              <a:rPr lang="en-US" b="1" dirty="0"/>
              <a:t>Lightweight</a:t>
            </a:r>
            <a:r>
              <a:rPr lang="en-US" dirty="0"/>
              <a:t>: RESTful uses HTTP protocol for data communication.</a:t>
            </a:r>
          </a:p>
        </p:txBody>
      </p:sp>
    </p:spTree>
    <p:extLst>
      <p:ext uri="{BB962C8B-B14F-4D97-AF65-F5344CB8AC3E}">
        <p14:creationId xmlns:p14="http://schemas.microsoft.com/office/powerpoint/2010/main" val="22463495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53FD2-4F40-4B4B-84F1-13B3BDE4CF3C}"/>
              </a:ext>
            </a:extLst>
          </p:cNvPr>
          <p:cNvSpPr>
            <a:spLocks noGrp="1"/>
          </p:cNvSpPr>
          <p:nvPr>
            <p:ph type="title"/>
          </p:nvPr>
        </p:nvSpPr>
        <p:spPr/>
        <p:txBody>
          <a:bodyPr/>
          <a:lstStyle/>
          <a:p>
            <a:r>
              <a:rPr lang="en-US" dirty="0"/>
              <a:t>RESTful Architecture</a:t>
            </a:r>
          </a:p>
        </p:txBody>
      </p:sp>
      <p:sp>
        <p:nvSpPr>
          <p:cNvPr id="3" name="Content Placeholder 2">
            <a:extLst>
              <a:ext uri="{FF2B5EF4-FFF2-40B4-BE49-F238E27FC236}">
                <a16:creationId xmlns:a16="http://schemas.microsoft.com/office/drawing/2014/main" id="{A644F02E-DBA2-45F6-AF1D-75A2D4F18581}"/>
              </a:ext>
            </a:extLst>
          </p:cNvPr>
          <p:cNvSpPr>
            <a:spLocks noGrp="1"/>
          </p:cNvSpPr>
          <p:nvPr>
            <p:ph idx="1"/>
          </p:nvPr>
        </p:nvSpPr>
        <p:spPr/>
        <p:txBody>
          <a:bodyPr/>
          <a:lstStyle/>
          <a:p>
            <a:r>
              <a:rPr lang="en-US" dirty="0"/>
              <a:t>In RESTful architecture, a RESTful server simply provides access to its resources by URIs / Global IDs.</a:t>
            </a:r>
          </a:p>
          <a:p>
            <a:r>
              <a:rPr lang="en-US" dirty="0"/>
              <a:t>Using the standard HTTP methods for action call:</a:t>
            </a:r>
          </a:p>
          <a:p>
            <a:pPr lvl="1"/>
            <a:r>
              <a:rPr lang="en-US" dirty="0"/>
              <a:t>PUT− Used to create a new resource;</a:t>
            </a:r>
          </a:p>
          <a:p>
            <a:pPr lvl="1"/>
            <a:r>
              <a:rPr lang="en-US" dirty="0"/>
              <a:t>GET− Provides a read only access to a resource;</a:t>
            </a:r>
          </a:p>
          <a:p>
            <a:pPr lvl="1"/>
            <a:r>
              <a:rPr lang="en-US" dirty="0"/>
              <a:t>POST− Used to update or create a resource;</a:t>
            </a:r>
          </a:p>
          <a:p>
            <a:pPr lvl="1"/>
            <a:r>
              <a:rPr lang="en-US" dirty="0"/>
              <a:t>DELETE− Used to delete a resource;</a:t>
            </a:r>
          </a:p>
          <a:p>
            <a:pPr lvl="1"/>
            <a:r>
              <a:rPr lang="en-US" dirty="0"/>
              <a:t>OPTIONS− Used to get the supported operations on a resource.</a:t>
            </a:r>
          </a:p>
          <a:p>
            <a:r>
              <a:rPr lang="en-US" dirty="0"/>
              <a:t>Match the DML (Data Manipulation Language) and </a:t>
            </a:r>
            <a:r>
              <a:rPr lang="en-US" b="1" i="1" dirty="0"/>
              <a:t>CRUD</a:t>
            </a:r>
            <a:r>
              <a:rPr lang="en-US" dirty="0"/>
              <a:t> transactions with the HTTP protocols.</a:t>
            </a:r>
          </a:p>
          <a:p>
            <a:pPr lvl="1"/>
            <a:r>
              <a:rPr lang="en-US" dirty="0"/>
              <a:t>INSERT, SELECT, UPDATE, DELETE</a:t>
            </a:r>
          </a:p>
        </p:txBody>
      </p:sp>
    </p:spTree>
    <p:extLst>
      <p:ext uri="{BB962C8B-B14F-4D97-AF65-F5344CB8AC3E}">
        <p14:creationId xmlns:p14="http://schemas.microsoft.com/office/powerpoint/2010/main" val="14915189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07D8-0FAA-4A66-93AE-AC47A34D94A1}"/>
              </a:ext>
            </a:extLst>
          </p:cNvPr>
          <p:cNvSpPr>
            <a:spLocks noGrp="1"/>
          </p:cNvSpPr>
          <p:nvPr>
            <p:ph type="title"/>
          </p:nvPr>
        </p:nvSpPr>
        <p:spPr/>
        <p:txBody>
          <a:bodyPr/>
          <a:lstStyle/>
          <a:p>
            <a:r>
              <a:rPr lang="en-US" dirty="0"/>
              <a:t>REST API</a:t>
            </a:r>
          </a:p>
        </p:txBody>
      </p:sp>
      <p:pic>
        <p:nvPicPr>
          <p:cNvPr id="6" name="Content Placeholder 5">
            <a:extLst>
              <a:ext uri="{FF2B5EF4-FFF2-40B4-BE49-F238E27FC236}">
                <a16:creationId xmlns:a16="http://schemas.microsoft.com/office/drawing/2014/main" id="{E78EAD8C-8E8D-4736-AF9C-5BAA69A54D8C}"/>
              </a:ext>
            </a:extLst>
          </p:cNvPr>
          <p:cNvPicPr>
            <a:picLocks noGrp="1" noChangeAspect="1"/>
          </p:cNvPicPr>
          <p:nvPr>
            <p:ph idx="1"/>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044958" y="3109204"/>
            <a:ext cx="2813302" cy="2813302"/>
          </a:xfrm>
        </p:spPr>
      </p:pic>
      <p:sp>
        <p:nvSpPr>
          <p:cNvPr id="4" name="Slide Number Placeholder 3">
            <a:extLst>
              <a:ext uri="{FF2B5EF4-FFF2-40B4-BE49-F238E27FC236}">
                <a16:creationId xmlns:a16="http://schemas.microsoft.com/office/drawing/2014/main" id="{CA9EDEA2-5B23-4D2F-99A7-8CA79EFED3E6}"/>
              </a:ext>
            </a:extLst>
          </p:cNvPr>
          <p:cNvSpPr>
            <a:spLocks noGrp="1"/>
          </p:cNvSpPr>
          <p:nvPr>
            <p:ph type="sldNum" sz="quarter" idx="12"/>
          </p:nvPr>
        </p:nvSpPr>
        <p:spPr/>
        <p:txBody>
          <a:bodyPr>
            <a:normAutofit/>
          </a:bodyPr>
          <a:lstStyle/>
          <a:p>
            <a:fld id="{D61EAE1C-5DFA-4866-9C67-A2857289597C}" type="slidenum">
              <a:rPr lang="en-US" smtClean="0"/>
              <a:t>144</a:t>
            </a:fld>
            <a:endParaRPr lang="en-US"/>
          </a:p>
        </p:txBody>
      </p:sp>
      <p:sp>
        <p:nvSpPr>
          <p:cNvPr id="13" name="TextBox 12">
            <a:extLst>
              <a:ext uri="{FF2B5EF4-FFF2-40B4-BE49-F238E27FC236}">
                <a16:creationId xmlns:a16="http://schemas.microsoft.com/office/drawing/2014/main" id="{6D8C5DAB-392B-4FF7-90D4-611C5785A4B6}"/>
              </a:ext>
            </a:extLst>
          </p:cNvPr>
          <p:cNvSpPr txBox="1"/>
          <p:nvPr/>
        </p:nvSpPr>
        <p:spPr>
          <a:xfrm>
            <a:off x="864531" y="2173464"/>
            <a:ext cx="9235220" cy="923330"/>
          </a:xfrm>
          <a:prstGeom prst="rect">
            <a:avLst/>
          </a:prstGeom>
          <a:noFill/>
        </p:spPr>
        <p:txBody>
          <a:bodyPr wrap="none" rtlCol="0">
            <a:spAutoFit/>
          </a:bodyPr>
          <a:lstStyle/>
          <a:p>
            <a:pPr algn="ctr"/>
            <a:r>
              <a:rPr lang="en-US" dirty="0">
                <a:solidFill>
                  <a:schemeClr val="bg1">
                    <a:lumMod val="50000"/>
                  </a:schemeClr>
                </a:solidFill>
                <a:latin typeface="Bahnschrift SemiBold" panose="020B0502040204020203" pitchFamily="34" charset="0"/>
              </a:rPr>
              <a:t>Request Example</a:t>
            </a:r>
          </a:p>
          <a:p>
            <a:r>
              <a:rPr lang="en-US" dirty="0">
                <a:solidFill>
                  <a:srgbClr val="7030A0"/>
                </a:solidFill>
                <a:latin typeface="Bahnschrift SemiBold" panose="020B0502040204020203" pitchFamily="34" charset="0"/>
              </a:rPr>
              <a:t>https://api.flickr.com/services/rest/</a:t>
            </a:r>
            <a:r>
              <a:rPr lang="en-US" dirty="0">
                <a:solidFill>
                  <a:schemeClr val="bg1">
                    <a:lumMod val="50000"/>
                  </a:schemeClr>
                </a:solidFill>
                <a:latin typeface="Bahnschrift SemiBold" panose="020B0502040204020203" pitchFamily="34" charset="0"/>
              </a:rPr>
              <a:t>?method=</a:t>
            </a:r>
            <a:r>
              <a:rPr lang="en-US" dirty="0">
                <a:solidFill>
                  <a:srgbClr val="7030A0"/>
                </a:solidFill>
                <a:latin typeface="Bahnschrift SemiBold" panose="020B0502040204020203" pitchFamily="34" charset="0"/>
              </a:rPr>
              <a:t>flickr.photos.getinfo</a:t>
            </a:r>
            <a:r>
              <a:rPr lang="en-US" dirty="0">
                <a:solidFill>
                  <a:schemeClr val="bg1">
                    <a:lumMod val="50000"/>
                  </a:schemeClr>
                </a:solidFill>
                <a:latin typeface="Bahnschrift SemiBold" panose="020B0502040204020203" pitchFamily="34" charset="0"/>
              </a:rPr>
              <a:t>&amp;</a:t>
            </a:r>
            <a:r>
              <a:rPr lang="en-US" dirty="0">
                <a:solidFill>
                  <a:srgbClr val="FF0000"/>
                </a:solidFill>
                <a:latin typeface="Bahnschrift SemiBold" panose="020B0502040204020203" pitchFamily="34" charset="0"/>
              </a:rPr>
              <a:t>photo_id=2079357948</a:t>
            </a:r>
          </a:p>
          <a:p>
            <a:r>
              <a:rPr lang="en-US" dirty="0">
                <a:solidFill>
                  <a:srgbClr val="FF0000"/>
                </a:solidFill>
                <a:latin typeface="Bahnschrift SemiBold" panose="020B0502040204020203" pitchFamily="34" charset="0"/>
              </a:rPr>
              <a:t>        REST API ENDPOINT URL                                  METHOD                   PARAMETERS</a:t>
            </a:r>
          </a:p>
        </p:txBody>
      </p:sp>
      <p:grpSp>
        <p:nvGrpSpPr>
          <p:cNvPr id="18" name="Group 17">
            <a:extLst>
              <a:ext uri="{FF2B5EF4-FFF2-40B4-BE49-F238E27FC236}">
                <a16:creationId xmlns:a16="http://schemas.microsoft.com/office/drawing/2014/main" id="{4C78012C-900B-43B2-8A69-B3A662D3BF83}"/>
              </a:ext>
            </a:extLst>
          </p:cNvPr>
          <p:cNvGrpSpPr/>
          <p:nvPr/>
        </p:nvGrpSpPr>
        <p:grpSpPr>
          <a:xfrm>
            <a:off x="448838" y="3266235"/>
            <a:ext cx="7973267" cy="2317977"/>
            <a:chOff x="448838" y="2592464"/>
            <a:chExt cx="7973267" cy="2317977"/>
          </a:xfrm>
        </p:grpSpPr>
        <p:pic>
          <p:nvPicPr>
            <p:cNvPr id="8" name="Picture 7">
              <a:extLst>
                <a:ext uri="{FF2B5EF4-FFF2-40B4-BE49-F238E27FC236}">
                  <a16:creationId xmlns:a16="http://schemas.microsoft.com/office/drawing/2014/main" id="{C4667945-CFD7-4A30-938B-B9778F2C0CC2}"/>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48838" y="2665956"/>
              <a:ext cx="2229853" cy="2229853"/>
            </a:xfrm>
            <a:prstGeom prst="rect">
              <a:avLst/>
            </a:prstGeom>
          </p:spPr>
        </p:pic>
        <p:cxnSp>
          <p:nvCxnSpPr>
            <p:cNvPr id="10" name="Straight Arrow Connector 9">
              <a:extLst>
                <a:ext uri="{FF2B5EF4-FFF2-40B4-BE49-F238E27FC236}">
                  <a16:creationId xmlns:a16="http://schemas.microsoft.com/office/drawing/2014/main" id="{DC2E96EC-C43B-403E-BD56-476BC4304E8E}"/>
                </a:ext>
              </a:extLst>
            </p:cNvPr>
            <p:cNvCxnSpPr>
              <a:cxnSpLocks/>
            </p:cNvCxnSpPr>
            <p:nvPr/>
          </p:nvCxnSpPr>
          <p:spPr>
            <a:xfrm>
              <a:off x="2678691" y="3015916"/>
              <a:ext cx="574341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7F41DD5E-2B4F-48D8-8D5F-8FA5404D193A}"/>
                </a:ext>
              </a:extLst>
            </p:cNvPr>
            <p:cNvSpPr txBox="1"/>
            <p:nvPr/>
          </p:nvSpPr>
          <p:spPr>
            <a:xfrm>
              <a:off x="4826297" y="2592464"/>
              <a:ext cx="1167307" cy="369332"/>
            </a:xfrm>
            <a:prstGeom prst="rect">
              <a:avLst/>
            </a:prstGeom>
            <a:noFill/>
          </p:spPr>
          <p:txBody>
            <a:bodyPr wrap="none" rtlCol="0">
              <a:spAutoFit/>
            </a:bodyPr>
            <a:lstStyle/>
            <a:p>
              <a:r>
                <a:rPr lang="en-US" dirty="0">
                  <a:latin typeface="Bahnschrift SemiBold" panose="020B0502040204020203" pitchFamily="34" charset="0"/>
                </a:rPr>
                <a:t>REQUEST</a:t>
              </a:r>
            </a:p>
          </p:txBody>
        </p:sp>
        <p:sp>
          <p:nvSpPr>
            <p:cNvPr id="12" name="TextBox 11">
              <a:extLst>
                <a:ext uri="{FF2B5EF4-FFF2-40B4-BE49-F238E27FC236}">
                  <a16:creationId xmlns:a16="http://schemas.microsoft.com/office/drawing/2014/main" id="{88F83A67-0AB1-4E87-9A1C-985AF92C3C9E}"/>
                </a:ext>
              </a:extLst>
            </p:cNvPr>
            <p:cNvSpPr txBox="1"/>
            <p:nvPr/>
          </p:nvSpPr>
          <p:spPr>
            <a:xfrm>
              <a:off x="2735424" y="3070037"/>
              <a:ext cx="5541902" cy="369332"/>
            </a:xfrm>
            <a:prstGeom prst="rect">
              <a:avLst/>
            </a:prstGeom>
            <a:noFill/>
          </p:spPr>
          <p:txBody>
            <a:bodyPr wrap="none" rtlCol="0">
              <a:spAutoFit/>
            </a:bodyPr>
            <a:lstStyle/>
            <a:p>
              <a:r>
                <a:rPr lang="en-US" dirty="0">
                  <a:solidFill>
                    <a:schemeClr val="bg1">
                      <a:lumMod val="50000"/>
                    </a:schemeClr>
                  </a:solidFill>
                  <a:latin typeface="Bahnschrift SemiBold" panose="020B0502040204020203" pitchFamily="34" charset="0"/>
                </a:rPr>
                <a:t>REST API: endpoint URL + API method + parameters</a:t>
              </a:r>
            </a:p>
          </p:txBody>
        </p:sp>
        <p:cxnSp>
          <p:nvCxnSpPr>
            <p:cNvPr id="15" name="Straight Arrow Connector 14">
              <a:extLst>
                <a:ext uri="{FF2B5EF4-FFF2-40B4-BE49-F238E27FC236}">
                  <a16:creationId xmlns:a16="http://schemas.microsoft.com/office/drawing/2014/main" id="{87A623E2-21A4-4F87-9EBB-F9EF4C948901}"/>
                </a:ext>
              </a:extLst>
            </p:cNvPr>
            <p:cNvCxnSpPr>
              <a:cxnSpLocks/>
            </p:cNvCxnSpPr>
            <p:nvPr/>
          </p:nvCxnSpPr>
          <p:spPr>
            <a:xfrm>
              <a:off x="2678691" y="4114800"/>
              <a:ext cx="5743414" cy="0"/>
            </a:xfrm>
            <a:prstGeom prst="straightConnector1">
              <a:avLst/>
            </a:prstGeom>
            <a:ln w="5715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DB3932A9-03CF-4479-9338-B0A6EE688A39}"/>
                </a:ext>
              </a:extLst>
            </p:cNvPr>
            <p:cNvSpPr txBox="1"/>
            <p:nvPr/>
          </p:nvSpPr>
          <p:spPr>
            <a:xfrm>
              <a:off x="4806538" y="3739413"/>
              <a:ext cx="1351652" cy="369332"/>
            </a:xfrm>
            <a:prstGeom prst="rect">
              <a:avLst/>
            </a:prstGeom>
            <a:noFill/>
          </p:spPr>
          <p:txBody>
            <a:bodyPr wrap="none" rtlCol="0">
              <a:spAutoFit/>
            </a:bodyPr>
            <a:lstStyle/>
            <a:p>
              <a:r>
                <a:rPr lang="en-US" dirty="0">
                  <a:latin typeface="Bahnschrift SemiBold" panose="020B0502040204020203" pitchFamily="34" charset="0"/>
                </a:rPr>
                <a:t>RESPONSE</a:t>
              </a:r>
            </a:p>
          </p:txBody>
        </p:sp>
        <p:sp>
          <p:nvSpPr>
            <p:cNvPr id="17" name="TextBox 16">
              <a:extLst>
                <a:ext uri="{FF2B5EF4-FFF2-40B4-BE49-F238E27FC236}">
                  <a16:creationId xmlns:a16="http://schemas.microsoft.com/office/drawing/2014/main" id="{A96867C3-47B3-407A-961E-7C8BBA9D572A}"/>
                </a:ext>
              </a:extLst>
            </p:cNvPr>
            <p:cNvSpPr txBox="1"/>
            <p:nvPr/>
          </p:nvSpPr>
          <p:spPr>
            <a:xfrm>
              <a:off x="2827355" y="4264110"/>
              <a:ext cx="5165197" cy="646331"/>
            </a:xfrm>
            <a:prstGeom prst="rect">
              <a:avLst/>
            </a:prstGeom>
            <a:noFill/>
          </p:spPr>
          <p:txBody>
            <a:bodyPr wrap="none" rtlCol="0">
              <a:spAutoFit/>
            </a:bodyPr>
            <a:lstStyle/>
            <a:p>
              <a:pPr algn="ctr"/>
              <a:r>
                <a:rPr lang="en-US" dirty="0">
                  <a:solidFill>
                    <a:schemeClr val="bg1">
                      <a:lumMod val="50000"/>
                    </a:schemeClr>
                  </a:solidFill>
                  <a:latin typeface="Bahnschrift SemiBold" panose="020B0502040204020203" pitchFamily="34" charset="0"/>
                </a:rPr>
                <a:t>Representation of resource</a:t>
              </a:r>
            </a:p>
            <a:p>
              <a:r>
                <a:rPr lang="en-US" dirty="0">
                  <a:solidFill>
                    <a:srgbClr val="FF0000"/>
                  </a:solidFill>
                  <a:latin typeface="Bahnschrift SemiBold" panose="020B0502040204020203" pitchFamily="34" charset="0"/>
                </a:rPr>
                <a:t>REST    XML-PRC SOAP   JSON    Serialized PHP</a:t>
              </a:r>
            </a:p>
          </p:txBody>
        </p:sp>
      </p:grpSp>
    </p:spTree>
    <p:extLst>
      <p:ext uri="{BB962C8B-B14F-4D97-AF65-F5344CB8AC3E}">
        <p14:creationId xmlns:p14="http://schemas.microsoft.com/office/powerpoint/2010/main" val="44549210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92B36-D162-4A60-8662-9825EEA44D56}"/>
              </a:ext>
            </a:extLst>
          </p:cNvPr>
          <p:cNvSpPr>
            <a:spLocks noGrp="1"/>
          </p:cNvSpPr>
          <p:nvPr>
            <p:ph type="title"/>
          </p:nvPr>
        </p:nvSpPr>
        <p:spPr/>
        <p:txBody>
          <a:bodyPr/>
          <a:lstStyle/>
          <a:p>
            <a:r>
              <a:rPr lang="en-US" dirty="0"/>
              <a:t>RESTful Design Principles</a:t>
            </a:r>
          </a:p>
        </p:txBody>
      </p:sp>
      <p:sp>
        <p:nvSpPr>
          <p:cNvPr id="3" name="Content Placeholder 2">
            <a:extLst>
              <a:ext uri="{FF2B5EF4-FFF2-40B4-BE49-F238E27FC236}">
                <a16:creationId xmlns:a16="http://schemas.microsoft.com/office/drawing/2014/main" id="{64D894B8-14FB-4725-A7F4-B5797A3854EE}"/>
              </a:ext>
            </a:extLst>
          </p:cNvPr>
          <p:cNvSpPr>
            <a:spLocks noGrp="1"/>
          </p:cNvSpPr>
          <p:nvPr>
            <p:ph idx="1"/>
          </p:nvPr>
        </p:nvSpPr>
        <p:spPr/>
        <p:txBody>
          <a:bodyPr/>
          <a:lstStyle/>
          <a:p>
            <a:r>
              <a:rPr lang="en-US" dirty="0"/>
              <a:t>For client devices (mobile, notebook, PC, IPTV, etc.) to get enterprise resources ( production,  property,  service information,  etc. ).</a:t>
            </a:r>
          </a:p>
          <a:p>
            <a:r>
              <a:rPr lang="en-US" dirty="0"/>
              <a:t>Define resources for online manipulation:</a:t>
            </a:r>
          </a:p>
          <a:p>
            <a:pPr lvl="1"/>
            <a:r>
              <a:rPr lang="en-US" dirty="0"/>
              <a:t>Use URI to represent resources</a:t>
            </a:r>
          </a:p>
          <a:p>
            <a:pPr lvl="1"/>
            <a:r>
              <a:rPr lang="en-US" dirty="0"/>
              <a:t>Design the path with noun but not verb or action</a:t>
            </a:r>
          </a:p>
          <a:p>
            <a:pPr lvl="2"/>
            <a:r>
              <a:rPr lang="en-US" dirty="0">
                <a:hlinkClick r:id="rId2"/>
              </a:rPr>
              <a:t>http://servername/product/123</a:t>
            </a:r>
            <a:endParaRPr lang="en-US" dirty="0"/>
          </a:p>
          <a:p>
            <a:pPr lvl="2"/>
            <a:r>
              <a:rPr lang="en-US" dirty="0"/>
              <a:t>(use GET protocol to retrieve product information with product ID 123)</a:t>
            </a:r>
          </a:p>
          <a:p>
            <a:pPr lvl="1"/>
            <a:r>
              <a:rPr lang="en-US" dirty="0"/>
              <a:t>Use HTTP protocols for action call</a:t>
            </a:r>
          </a:p>
          <a:p>
            <a:pPr lvl="2"/>
            <a:r>
              <a:rPr lang="en-US" dirty="0">
                <a:hlinkClick r:id="rId3"/>
              </a:rPr>
              <a:t>http://servername/UpdateProduct/123/xxx/yyy</a:t>
            </a:r>
            <a:r>
              <a:rPr lang="en-US" dirty="0"/>
              <a:t> </a:t>
            </a:r>
            <a:r>
              <a:rPr lang="en-US" b="1" dirty="0">
                <a:solidFill>
                  <a:srgbClr val="FF0000"/>
                </a:solidFill>
              </a:rPr>
              <a:t>(bad design)</a:t>
            </a:r>
          </a:p>
          <a:p>
            <a:pPr lvl="2"/>
            <a:r>
              <a:rPr lang="en-US" dirty="0">
                <a:hlinkClick r:id="rId4"/>
              </a:rPr>
              <a:t>http://servername/product/{ID}</a:t>
            </a:r>
            <a:endParaRPr lang="en-US" dirty="0"/>
          </a:p>
          <a:p>
            <a:pPr marL="548640" lvl="2" indent="0">
              <a:buNone/>
            </a:pPr>
            <a:r>
              <a:rPr lang="en-US" dirty="0"/>
              <a:t>   (use POST protocol with JSON for update product information)</a:t>
            </a:r>
          </a:p>
        </p:txBody>
      </p:sp>
    </p:spTree>
    <p:extLst>
      <p:ext uri="{BB962C8B-B14F-4D97-AF65-F5344CB8AC3E}">
        <p14:creationId xmlns:p14="http://schemas.microsoft.com/office/powerpoint/2010/main" val="266367140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39F2-47EF-476F-976B-3B02E74AF5A0}"/>
              </a:ext>
            </a:extLst>
          </p:cNvPr>
          <p:cNvSpPr>
            <a:spLocks noGrp="1"/>
          </p:cNvSpPr>
          <p:nvPr>
            <p:ph type="title"/>
          </p:nvPr>
        </p:nvSpPr>
        <p:spPr/>
        <p:txBody>
          <a:bodyPr/>
          <a:lstStyle/>
          <a:p>
            <a:r>
              <a:rPr lang="en-US" dirty="0"/>
              <a:t>RESTful design principles </a:t>
            </a:r>
            <a:r>
              <a:rPr lang="en-US"/>
              <a:t>(cont. )</a:t>
            </a:r>
            <a:endParaRPr lang="en-US" dirty="0"/>
          </a:p>
        </p:txBody>
      </p:sp>
      <p:sp>
        <p:nvSpPr>
          <p:cNvPr id="3" name="Content Placeholder 2">
            <a:extLst>
              <a:ext uri="{FF2B5EF4-FFF2-40B4-BE49-F238E27FC236}">
                <a16:creationId xmlns:a16="http://schemas.microsoft.com/office/drawing/2014/main" id="{ACBB9024-9A32-412A-9DB2-57F3E55CDB58}"/>
              </a:ext>
            </a:extLst>
          </p:cNvPr>
          <p:cNvSpPr>
            <a:spLocks noGrp="1"/>
          </p:cNvSpPr>
          <p:nvPr>
            <p:ph idx="1"/>
          </p:nvPr>
        </p:nvSpPr>
        <p:spPr/>
        <p:txBody>
          <a:bodyPr/>
          <a:lstStyle/>
          <a:p>
            <a:r>
              <a:rPr lang="en-US" dirty="0"/>
              <a:t>All resources should be defined as stateless</a:t>
            </a:r>
          </a:p>
          <a:p>
            <a:pPr lvl="1"/>
            <a:r>
              <a:rPr lang="en-US" dirty="0"/>
              <a:t>Server should never keep client state (session)</a:t>
            </a:r>
          </a:p>
          <a:p>
            <a:r>
              <a:rPr lang="en-US" dirty="0"/>
              <a:t>Advantages of Statelessness</a:t>
            </a:r>
          </a:p>
          <a:p>
            <a:pPr lvl="1"/>
            <a:r>
              <a:rPr lang="en-US" dirty="0"/>
              <a:t>Web services can treat each method request independently</a:t>
            </a:r>
          </a:p>
          <a:p>
            <a:pPr lvl="1"/>
            <a:r>
              <a:rPr lang="en-US" dirty="0"/>
              <a:t>Web services need not maintain the client's previous interactions. It simplifies the application design.</a:t>
            </a:r>
          </a:p>
          <a:p>
            <a:pPr lvl="1"/>
            <a:r>
              <a:rPr lang="en-US" dirty="0"/>
              <a:t>As HTTP is itself a statelessness protocol, RESTful Web Services work seamlessly with the HTTP protocols.</a:t>
            </a:r>
          </a:p>
          <a:p>
            <a:r>
              <a:rPr lang="en-US" dirty="0"/>
              <a:t>Disadvantages of Statelessness</a:t>
            </a:r>
          </a:p>
          <a:p>
            <a:pPr lvl="1"/>
            <a:r>
              <a:rPr lang="en-US" dirty="0"/>
              <a:t>Web services need to get extra information in each request if the applications require to interact with clients.</a:t>
            </a:r>
          </a:p>
        </p:txBody>
      </p:sp>
    </p:spTree>
    <p:extLst>
      <p:ext uri="{BB962C8B-B14F-4D97-AF65-F5344CB8AC3E}">
        <p14:creationId xmlns:p14="http://schemas.microsoft.com/office/powerpoint/2010/main" val="37608646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D2B9D-9E2A-4618-BF99-F88FEC1B149C}"/>
              </a:ext>
            </a:extLst>
          </p:cNvPr>
          <p:cNvSpPr>
            <a:spLocks noGrp="1"/>
          </p:cNvSpPr>
          <p:nvPr>
            <p:ph type="title"/>
          </p:nvPr>
        </p:nvSpPr>
        <p:spPr/>
        <p:txBody>
          <a:bodyPr/>
          <a:lstStyle/>
          <a:p>
            <a:r>
              <a:rPr lang="en-US" dirty="0"/>
              <a:t>Java API for RESTful Web Services</a:t>
            </a:r>
          </a:p>
        </p:txBody>
      </p:sp>
      <p:sp>
        <p:nvSpPr>
          <p:cNvPr id="3" name="Content Placeholder 2">
            <a:extLst>
              <a:ext uri="{FF2B5EF4-FFF2-40B4-BE49-F238E27FC236}">
                <a16:creationId xmlns:a16="http://schemas.microsoft.com/office/drawing/2014/main" id="{7B037483-9EF2-43F6-9B47-1198666F43D8}"/>
              </a:ext>
            </a:extLst>
          </p:cNvPr>
          <p:cNvSpPr>
            <a:spLocks noGrp="1"/>
          </p:cNvSpPr>
          <p:nvPr>
            <p:ph idx="1"/>
          </p:nvPr>
        </p:nvSpPr>
        <p:spPr/>
        <p:txBody>
          <a:bodyPr/>
          <a:lstStyle/>
          <a:p>
            <a:r>
              <a:rPr lang="en-US" dirty="0"/>
              <a:t>The standard is specified in JSR 370 (JAX-RS)</a:t>
            </a:r>
          </a:p>
          <a:p>
            <a:pPr>
              <a:spcBef>
                <a:spcPts val="200"/>
              </a:spcBef>
            </a:pPr>
            <a:r>
              <a:rPr lang="en-US" b="1" i="1" dirty="0"/>
              <a:t>Jersey</a:t>
            </a:r>
            <a:r>
              <a:rPr lang="en-US" dirty="0"/>
              <a:t> adopts the standard for java developers</a:t>
            </a:r>
          </a:p>
          <a:p>
            <a:pPr lvl="1"/>
            <a:r>
              <a:rPr lang="en-US" dirty="0"/>
              <a:t>Use POJO (Plain Old Java Object) for development</a:t>
            </a:r>
          </a:p>
          <a:p>
            <a:pPr lvl="1"/>
            <a:r>
              <a:rPr lang="en-US" dirty="0"/>
              <a:t>Annotation driven (@...)</a:t>
            </a:r>
          </a:p>
        </p:txBody>
      </p:sp>
      <p:sp>
        <p:nvSpPr>
          <p:cNvPr id="4" name="Slide Number Placeholder 3">
            <a:extLst>
              <a:ext uri="{FF2B5EF4-FFF2-40B4-BE49-F238E27FC236}">
                <a16:creationId xmlns:a16="http://schemas.microsoft.com/office/drawing/2014/main" id="{3B222C15-D496-4432-97F2-09CF15361D43}"/>
              </a:ext>
            </a:extLst>
          </p:cNvPr>
          <p:cNvSpPr>
            <a:spLocks noGrp="1"/>
          </p:cNvSpPr>
          <p:nvPr>
            <p:ph type="sldNum" sz="quarter" idx="12"/>
          </p:nvPr>
        </p:nvSpPr>
        <p:spPr/>
        <p:txBody>
          <a:bodyPr>
            <a:normAutofit/>
          </a:bodyPr>
          <a:lstStyle/>
          <a:p>
            <a:fld id="{D61EAE1C-5DFA-4866-9C67-A2857289597C}" type="slidenum">
              <a:rPr lang="en-US" smtClean="0"/>
              <a:t>147</a:t>
            </a:fld>
            <a:endParaRPr lang="en-US"/>
          </a:p>
        </p:txBody>
      </p:sp>
      <p:sp>
        <p:nvSpPr>
          <p:cNvPr id="5" name="Rectangle: Rounded Corners 4">
            <a:extLst>
              <a:ext uri="{FF2B5EF4-FFF2-40B4-BE49-F238E27FC236}">
                <a16:creationId xmlns:a16="http://schemas.microsoft.com/office/drawing/2014/main" id="{AC0E0E40-1EC5-4FDB-8E0B-6AD516149750}"/>
              </a:ext>
            </a:extLst>
          </p:cNvPr>
          <p:cNvSpPr/>
          <p:nvPr/>
        </p:nvSpPr>
        <p:spPr>
          <a:xfrm>
            <a:off x="1074822" y="3080084"/>
            <a:ext cx="4154904" cy="3685841"/>
          </a:xfrm>
          <a:prstGeom prst="round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5338DA11-0872-4661-8186-DDD1F0AFA3D5}"/>
              </a:ext>
            </a:extLst>
          </p:cNvPr>
          <p:cNvSpPr/>
          <p:nvPr/>
        </p:nvSpPr>
        <p:spPr>
          <a:xfrm>
            <a:off x="1411705" y="3609474"/>
            <a:ext cx="3470549" cy="2999873"/>
          </a:xfrm>
          <a:prstGeom prst="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9612C53F-E32E-4966-9A1F-1A6AA1FE8B9A}"/>
              </a:ext>
            </a:extLst>
          </p:cNvPr>
          <p:cNvSpPr/>
          <p:nvPr/>
        </p:nvSpPr>
        <p:spPr>
          <a:xfrm>
            <a:off x="1649344" y="3801979"/>
            <a:ext cx="2842444" cy="2370221"/>
          </a:xfrm>
          <a:prstGeom prst="rect">
            <a:avLst/>
          </a:prstGeom>
          <a:ln w="28575">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49F9A8FE-36AE-4CD0-8486-14B74489CBD8}"/>
              </a:ext>
            </a:extLst>
          </p:cNvPr>
          <p:cNvSpPr/>
          <p:nvPr/>
        </p:nvSpPr>
        <p:spPr>
          <a:xfrm>
            <a:off x="2037348" y="3978441"/>
            <a:ext cx="1989220" cy="1700463"/>
          </a:xfrm>
          <a:prstGeom prst="roundRect">
            <a:avLst/>
          </a:prstGeom>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solidFill>
                  <a:srgbClr val="FF0000"/>
                </a:solidFill>
              </a:rPr>
              <a:t>RESTful</a:t>
            </a:r>
          </a:p>
          <a:p>
            <a:pPr algn="ctr"/>
            <a:r>
              <a:rPr lang="en-US" altLang="zh-CN" dirty="0">
                <a:solidFill>
                  <a:srgbClr val="FF0000"/>
                </a:solidFill>
              </a:rPr>
              <a:t>Web services</a:t>
            </a:r>
          </a:p>
          <a:p>
            <a:pPr marL="285750" indent="-285750">
              <a:buFont typeface="Arial" panose="020B0604020202020204" pitchFamily="34" charset="0"/>
              <a:buChar char="•"/>
            </a:pPr>
            <a:r>
              <a:rPr lang="en-US" b="1" dirty="0"/>
              <a:t>Create</a:t>
            </a:r>
          </a:p>
          <a:p>
            <a:pPr marL="285750" indent="-285750">
              <a:buFont typeface="Arial" panose="020B0604020202020204" pitchFamily="34" charset="0"/>
              <a:buChar char="•"/>
            </a:pPr>
            <a:r>
              <a:rPr lang="en-US" b="1" dirty="0"/>
              <a:t>Retrieve</a:t>
            </a:r>
          </a:p>
          <a:p>
            <a:pPr marL="285750" indent="-285750">
              <a:buFont typeface="Arial" panose="020B0604020202020204" pitchFamily="34" charset="0"/>
              <a:buChar char="•"/>
            </a:pPr>
            <a:r>
              <a:rPr lang="en-US" b="1" dirty="0"/>
              <a:t>Update</a:t>
            </a:r>
          </a:p>
          <a:p>
            <a:pPr marL="285750" indent="-285750">
              <a:buFont typeface="Arial" panose="020B0604020202020204" pitchFamily="34" charset="0"/>
              <a:buChar char="•"/>
            </a:pPr>
            <a:r>
              <a:rPr lang="en-US" b="1" dirty="0"/>
              <a:t>Delete</a:t>
            </a:r>
          </a:p>
        </p:txBody>
      </p:sp>
      <p:sp>
        <p:nvSpPr>
          <p:cNvPr id="9" name="TextBox 8">
            <a:extLst>
              <a:ext uri="{FF2B5EF4-FFF2-40B4-BE49-F238E27FC236}">
                <a16:creationId xmlns:a16="http://schemas.microsoft.com/office/drawing/2014/main" id="{CBC9E8F2-7EA3-42A7-A645-7D8A6DF1E320}"/>
              </a:ext>
            </a:extLst>
          </p:cNvPr>
          <p:cNvSpPr txBox="1"/>
          <p:nvPr/>
        </p:nvSpPr>
        <p:spPr>
          <a:xfrm>
            <a:off x="1649344" y="5740886"/>
            <a:ext cx="2842445" cy="369332"/>
          </a:xfrm>
          <a:prstGeom prst="rect">
            <a:avLst/>
          </a:prstGeom>
          <a:noFill/>
        </p:spPr>
        <p:txBody>
          <a:bodyPr wrap="none" rtlCol="0">
            <a:spAutoFit/>
          </a:bodyPr>
          <a:lstStyle/>
          <a:p>
            <a:r>
              <a:rPr lang="en-US" dirty="0">
                <a:solidFill>
                  <a:srgbClr val="FFC000"/>
                </a:solidFill>
              </a:rPr>
              <a:t>Jersey Servlet Container</a:t>
            </a:r>
          </a:p>
        </p:txBody>
      </p:sp>
      <p:sp>
        <p:nvSpPr>
          <p:cNvPr id="10" name="TextBox 9">
            <a:extLst>
              <a:ext uri="{FF2B5EF4-FFF2-40B4-BE49-F238E27FC236}">
                <a16:creationId xmlns:a16="http://schemas.microsoft.com/office/drawing/2014/main" id="{AC994D59-86E4-4DA2-9ED8-9139C99B0795}"/>
              </a:ext>
            </a:extLst>
          </p:cNvPr>
          <p:cNvSpPr txBox="1"/>
          <p:nvPr/>
        </p:nvSpPr>
        <p:spPr>
          <a:xfrm>
            <a:off x="2101698" y="6163996"/>
            <a:ext cx="1723549" cy="369332"/>
          </a:xfrm>
          <a:prstGeom prst="rect">
            <a:avLst/>
          </a:prstGeom>
          <a:noFill/>
        </p:spPr>
        <p:txBody>
          <a:bodyPr wrap="none" rtlCol="0">
            <a:spAutoFit/>
          </a:bodyPr>
          <a:lstStyle/>
          <a:p>
            <a:r>
              <a:rPr lang="en-US" i="1" dirty="0">
                <a:solidFill>
                  <a:schemeClr val="accent6">
                    <a:lumMod val="75000"/>
                  </a:schemeClr>
                </a:solidFill>
              </a:rPr>
              <a:t>Java Web App</a:t>
            </a:r>
          </a:p>
        </p:txBody>
      </p:sp>
      <p:sp>
        <p:nvSpPr>
          <p:cNvPr id="11" name="TextBox 10">
            <a:extLst>
              <a:ext uri="{FF2B5EF4-FFF2-40B4-BE49-F238E27FC236}">
                <a16:creationId xmlns:a16="http://schemas.microsoft.com/office/drawing/2014/main" id="{F3A9D591-B424-43E1-83D2-028434672F33}"/>
              </a:ext>
            </a:extLst>
          </p:cNvPr>
          <p:cNvSpPr txBox="1"/>
          <p:nvPr/>
        </p:nvSpPr>
        <p:spPr>
          <a:xfrm>
            <a:off x="1789606" y="3099394"/>
            <a:ext cx="2561920" cy="369332"/>
          </a:xfrm>
          <a:prstGeom prst="rect">
            <a:avLst/>
          </a:prstGeom>
          <a:noFill/>
        </p:spPr>
        <p:txBody>
          <a:bodyPr wrap="none" rtlCol="0">
            <a:spAutoFit/>
          </a:bodyPr>
          <a:lstStyle/>
          <a:p>
            <a:r>
              <a:rPr lang="en-US" dirty="0">
                <a:solidFill>
                  <a:srgbClr val="00B0F0"/>
                </a:solidFill>
              </a:rPr>
              <a:t>Apache Tomcat server</a:t>
            </a:r>
          </a:p>
        </p:txBody>
      </p:sp>
      <p:sp>
        <p:nvSpPr>
          <p:cNvPr id="12" name="Oval 11">
            <a:extLst>
              <a:ext uri="{FF2B5EF4-FFF2-40B4-BE49-F238E27FC236}">
                <a16:creationId xmlns:a16="http://schemas.microsoft.com/office/drawing/2014/main" id="{331AA134-D078-483A-878F-E5425620EB3E}"/>
              </a:ext>
            </a:extLst>
          </p:cNvPr>
          <p:cNvSpPr/>
          <p:nvPr/>
        </p:nvSpPr>
        <p:spPr>
          <a:xfrm>
            <a:off x="7396186" y="3801979"/>
            <a:ext cx="3158716" cy="241846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RESTful</a:t>
            </a:r>
          </a:p>
          <a:p>
            <a:pPr algn="ctr"/>
            <a:r>
              <a:rPr lang="en-US" b="1" dirty="0"/>
              <a:t>Web Services</a:t>
            </a:r>
          </a:p>
          <a:p>
            <a:pPr algn="ctr"/>
            <a:r>
              <a:rPr lang="en-US" b="1" dirty="0"/>
              <a:t>Clients</a:t>
            </a:r>
          </a:p>
        </p:txBody>
      </p:sp>
      <p:cxnSp>
        <p:nvCxnSpPr>
          <p:cNvPr id="14" name="Straight Arrow Connector 13">
            <a:extLst>
              <a:ext uri="{FF2B5EF4-FFF2-40B4-BE49-F238E27FC236}">
                <a16:creationId xmlns:a16="http://schemas.microsoft.com/office/drawing/2014/main" id="{E7A426F3-8754-4AE5-A236-CDF6B1E5F463}"/>
              </a:ext>
            </a:extLst>
          </p:cNvPr>
          <p:cNvCxnSpPr/>
          <p:nvPr/>
        </p:nvCxnSpPr>
        <p:spPr>
          <a:xfrm>
            <a:off x="3476632" y="4684295"/>
            <a:ext cx="3950863" cy="0"/>
          </a:xfrm>
          <a:prstGeom prst="straightConnector1">
            <a:avLst/>
          </a:prstGeom>
          <a:ln w="38100">
            <a:solidFill>
              <a:schemeClr val="tx1">
                <a:lumMod val="95000"/>
                <a:lumOff val="5000"/>
              </a:schemeClr>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F091A5DC-673D-47CC-B665-A8EB08462F33}"/>
              </a:ext>
            </a:extLst>
          </p:cNvPr>
          <p:cNvCxnSpPr>
            <a:cxnSpLocks/>
          </p:cNvCxnSpPr>
          <p:nvPr/>
        </p:nvCxnSpPr>
        <p:spPr>
          <a:xfrm>
            <a:off x="3584120" y="4987089"/>
            <a:ext cx="3799820" cy="0"/>
          </a:xfrm>
          <a:prstGeom prst="straightConnector1">
            <a:avLst/>
          </a:prstGeom>
          <a:ln w="38100">
            <a:solidFill>
              <a:schemeClr val="tx1">
                <a:lumMod val="95000"/>
                <a:lumOff val="5000"/>
              </a:schemeClr>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9E28A748-B970-46E0-A59F-FD386F5B7768}"/>
              </a:ext>
            </a:extLst>
          </p:cNvPr>
          <p:cNvCxnSpPr>
            <a:cxnSpLocks/>
          </p:cNvCxnSpPr>
          <p:nvPr/>
        </p:nvCxnSpPr>
        <p:spPr>
          <a:xfrm>
            <a:off x="3433077" y="5277853"/>
            <a:ext cx="3994418" cy="0"/>
          </a:xfrm>
          <a:prstGeom prst="straightConnector1">
            <a:avLst/>
          </a:prstGeom>
          <a:ln w="38100">
            <a:solidFill>
              <a:schemeClr val="tx1">
                <a:lumMod val="95000"/>
                <a:lumOff val="5000"/>
              </a:schemeClr>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59D7036-318F-4378-ADEE-350893EF2234}"/>
              </a:ext>
            </a:extLst>
          </p:cNvPr>
          <p:cNvCxnSpPr>
            <a:cxnSpLocks/>
          </p:cNvCxnSpPr>
          <p:nvPr/>
        </p:nvCxnSpPr>
        <p:spPr>
          <a:xfrm>
            <a:off x="3292147" y="5558589"/>
            <a:ext cx="4242836" cy="0"/>
          </a:xfrm>
          <a:prstGeom prst="straightConnector1">
            <a:avLst/>
          </a:prstGeom>
          <a:ln w="38100">
            <a:solidFill>
              <a:schemeClr val="tx1">
                <a:lumMod val="95000"/>
                <a:lumOff val="5000"/>
              </a:schemeClr>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993085D-8861-45FB-8D5C-73DDD8B88F02}"/>
              </a:ext>
            </a:extLst>
          </p:cNvPr>
          <p:cNvSpPr txBox="1"/>
          <p:nvPr/>
        </p:nvSpPr>
        <p:spPr>
          <a:xfrm>
            <a:off x="5409715" y="4510354"/>
            <a:ext cx="1322798" cy="307777"/>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400" b="1" dirty="0">
                <a:solidFill>
                  <a:srgbClr val="C00000"/>
                </a:solidFill>
              </a:rPr>
              <a:t>HTTP POST</a:t>
            </a:r>
          </a:p>
        </p:txBody>
      </p:sp>
      <p:sp>
        <p:nvSpPr>
          <p:cNvPr id="22" name="TextBox 21">
            <a:extLst>
              <a:ext uri="{FF2B5EF4-FFF2-40B4-BE49-F238E27FC236}">
                <a16:creationId xmlns:a16="http://schemas.microsoft.com/office/drawing/2014/main" id="{AC9FD7EC-EB4F-4FBB-8115-76ADB9E50D89}"/>
              </a:ext>
            </a:extLst>
          </p:cNvPr>
          <p:cNvSpPr txBox="1"/>
          <p:nvPr/>
        </p:nvSpPr>
        <p:spPr>
          <a:xfrm>
            <a:off x="5451956" y="4854311"/>
            <a:ext cx="1202573" cy="307777"/>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400" b="1" dirty="0">
                <a:solidFill>
                  <a:srgbClr val="0070C0"/>
                </a:solidFill>
              </a:rPr>
              <a:t>HTTP GET</a:t>
            </a:r>
          </a:p>
        </p:txBody>
      </p:sp>
      <p:sp>
        <p:nvSpPr>
          <p:cNvPr id="23" name="TextBox 22">
            <a:extLst>
              <a:ext uri="{FF2B5EF4-FFF2-40B4-BE49-F238E27FC236}">
                <a16:creationId xmlns:a16="http://schemas.microsoft.com/office/drawing/2014/main" id="{FA95512E-08A7-43F3-AF57-B41F54E61E97}"/>
              </a:ext>
            </a:extLst>
          </p:cNvPr>
          <p:cNvSpPr txBox="1"/>
          <p:nvPr/>
        </p:nvSpPr>
        <p:spPr>
          <a:xfrm>
            <a:off x="5443429" y="5158878"/>
            <a:ext cx="1202573" cy="307777"/>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400" b="1" dirty="0">
                <a:solidFill>
                  <a:srgbClr val="FF66FF"/>
                </a:solidFill>
              </a:rPr>
              <a:t>HTTP PUT</a:t>
            </a:r>
          </a:p>
        </p:txBody>
      </p:sp>
      <p:sp>
        <p:nvSpPr>
          <p:cNvPr id="24" name="TextBox 23">
            <a:extLst>
              <a:ext uri="{FF2B5EF4-FFF2-40B4-BE49-F238E27FC236}">
                <a16:creationId xmlns:a16="http://schemas.microsoft.com/office/drawing/2014/main" id="{E09ACB59-BA53-4A92-AA8E-42BB7021104F}"/>
              </a:ext>
            </a:extLst>
          </p:cNvPr>
          <p:cNvSpPr txBox="1"/>
          <p:nvPr/>
        </p:nvSpPr>
        <p:spPr>
          <a:xfrm>
            <a:off x="5240915" y="5429638"/>
            <a:ext cx="1604927" cy="307777"/>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400" b="1" dirty="0">
                <a:solidFill>
                  <a:srgbClr val="33CCFF"/>
                </a:solidFill>
              </a:rPr>
              <a:t>HTTP DELETE</a:t>
            </a:r>
          </a:p>
        </p:txBody>
      </p:sp>
    </p:spTree>
    <p:extLst>
      <p:ext uri="{BB962C8B-B14F-4D97-AF65-F5344CB8AC3E}">
        <p14:creationId xmlns:p14="http://schemas.microsoft.com/office/powerpoint/2010/main" val="11230465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35CAD-6B29-4240-B395-0CC9BC348D00}"/>
              </a:ext>
            </a:extLst>
          </p:cNvPr>
          <p:cNvSpPr>
            <a:spLocks noGrp="1"/>
          </p:cNvSpPr>
          <p:nvPr>
            <p:ph type="title"/>
          </p:nvPr>
        </p:nvSpPr>
        <p:spPr/>
        <p:txBody>
          <a:bodyPr/>
          <a:lstStyle/>
          <a:p>
            <a:r>
              <a:rPr lang="en-US" altLang="zh-CN" dirty="0"/>
              <a:t>RESTful in Practice</a:t>
            </a:r>
            <a:endParaRPr lang="en-US" dirty="0"/>
          </a:p>
        </p:txBody>
      </p:sp>
      <p:sp>
        <p:nvSpPr>
          <p:cNvPr id="5" name="Text Placeholder 4">
            <a:extLst>
              <a:ext uri="{FF2B5EF4-FFF2-40B4-BE49-F238E27FC236}">
                <a16:creationId xmlns:a16="http://schemas.microsoft.com/office/drawing/2014/main" id="{0A2DFA63-4605-479A-8348-A2901A01F3E9}"/>
              </a:ext>
            </a:extLst>
          </p:cNvPr>
          <p:cNvSpPr>
            <a:spLocks noGrp="1"/>
          </p:cNvSpPr>
          <p:nvPr>
            <p:ph type="body" idx="1"/>
          </p:nvPr>
        </p:nvSpPr>
        <p:spPr/>
        <p:txBody>
          <a:bodyPr/>
          <a:lstStyle/>
          <a:p>
            <a:r>
              <a:rPr lang="en-US" dirty="0"/>
              <a:t>RESTful Product example</a:t>
            </a:r>
          </a:p>
        </p:txBody>
      </p:sp>
    </p:spTree>
    <p:extLst>
      <p:ext uri="{BB962C8B-B14F-4D97-AF65-F5344CB8AC3E}">
        <p14:creationId xmlns:p14="http://schemas.microsoft.com/office/powerpoint/2010/main" val="142101678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4D1D7-F187-4D2F-93EA-9A04F36F1248}"/>
              </a:ext>
            </a:extLst>
          </p:cNvPr>
          <p:cNvSpPr>
            <a:spLocks noGrp="1"/>
          </p:cNvSpPr>
          <p:nvPr>
            <p:ph type="title"/>
          </p:nvPr>
        </p:nvSpPr>
        <p:spPr/>
        <p:txBody>
          <a:bodyPr/>
          <a:lstStyle/>
          <a:p>
            <a:r>
              <a:rPr lang="en-US" dirty="0"/>
              <a:t>RESTful in Practice	</a:t>
            </a:r>
          </a:p>
        </p:txBody>
      </p:sp>
      <p:sp>
        <p:nvSpPr>
          <p:cNvPr id="3" name="Content Placeholder 2">
            <a:extLst>
              <a:ext uri="{FF2B5EF4-FFF2-40B4-BE49-F238E27FC236}">
                <a16:creationId xmlns:a16="http://schemas.microsoft.com/office/drawing/2014/main" id="{883458F6-2223-41D9-9A91-BA126AC52801}"/>
              </a:ext>
            </a:extLst>
          </p:cNvPr>
          <p:cNvSpPr>
            <a:spLocks noGrp="1"/>
          </p:cNvSpPr>
          <p:nvPr>
            <p:ph idx="1"/>
          </p:nvPr>
        </p:nvSpPr>
        <p:spPr/>
        <p:txBody>
          <a:bodyPr/>
          <a:lstStyle/>
          <a:p>
            <a:r>
              <a:rPr lang="en-US" dirty="0"/>
              <a:t>Create a Dynamic Web Project in IDE</a:t>
            </a:r>
          </a:p>
          <a:p>
            <a:r>
              <a:rPr lang="en-US" dirty="0"/>
              <a:t>Adopt the Jersey library files</a:t>
            </a:r>
          </a:p>
          <a:p>
            <a:pPr lvl="1"/>
            <a:r>
              <a:rPr lang="en-US" dirty="0">
                <a:hlinkClick r:id="rId2"/>
              </a:rPr>
              <a:t>https://jersey.github.io</a:t>
            </a:r>
            <a:endParaRPr lang="en-US" dirty="0"/>
          </a:p>
          <a:p>
            <a:r>
              <a:rPr lang="en-US" altLang="zh-CN" dirty="0"/>
              <a:t>Change the web.xml file</a:t>
            </a:r>
          </a:p>
          <a:p>
            <a:r>
              <a:rPr lang="en-US" dirty="0"/>
              <a:t>Create JavaBeans for generating the outputting data in JSON and/or XML formats</a:t>
            </a:r>
          </a:p>
          <a:p>
            <a:r>
              <a:rPr lang="en-US" dirty="0"/>
              <a:t>Create a service for the server resources</a:t>
            </a:r>
          </a:p>
          <a:p>
            <a:r>
              <a:rPr lang="en-US" dirty="0"/>
              <a:t>Use Postman or Insomnia tools for testing</a:t>
            </a:r>
          </a:p>
          <a:p>
            <a:r>
              <a:rPr lang="en-US" dirty="0"/>
              <a:t>Read </a:t>
            </a:r>
            <a:r>
              <a:rPr lang="en-US" dirty="0">
                <a:hlinkClick r:id="rId3"/>
              </a:rPr>
              <a:t>http://www.tutorialspoint.com/restful/</a:t>
            </a:r>
            <a:r>
              <a:rPr lang="en-US" dirty="0"/>
              <a:t> for more information</a:t>
            </a:r>
          </a:p>
        </p:txBody>
      </p:sp>
      <p:sp>
        <p:nvSpPr>
          <p:cNvPr id="4" name="Slide Number Placeholder 3">
            <a:extLst>
              <a:ext uri="{FF2B5EF4-FFF2-40B4-BE49-F238E27FC236}">
                <a16:creationId xmlns:a16="http://schemas.microsoft.com/office/drawing/2014/main" id="{A3F2B734-5B96-45B2-A6D8-63F4F9B5D07A}"/>
              </a:ext>
            </a:extLst>
          </p:cNvPr>
          <p:cNvSpPr>
            <a:spLocks noGrp="1"/>
          </p:cNvSpPr>
          <p:nvPr>
            <p:ph type="sldNum" sz="quarter" idx="12"/>
          </p:nvPr>
        </p:nvSpPr>
        <p:spPr/>
        <p:txBody>
          <a:bodyPr>
            <a:normAutofit/>
          </a:bodyPr>
          <a:lstStyle/>
          <a:p>
            <a:fld id="{D61EAE1C-5DFA-4866-9C67-A2857289597C}" type="slidenum">
              <a:rPr lang="en-US" smtClean="0"/>
              <a:t>149</a:t>
            </a:fld>
            <a:endParaRPr lang="en-US"/>
          </a:p>
        </p:txBody>
      </p:sp>
    </p:spTree>
    <p:extLst>
      <p:ext uri="{BB962C8B-B14F-4D97-AF65-F5344CB8AC3E}">
        <p14:creationId xmlns:p14="http://schemas.microsoft.com/office/powerpoint/2010/main" val="2836490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32D66-038D-4BAF-9DA1-E273BF8E5A85}"/>
              </a:ext>
            </a:extLst>
          </p:cNvPr>
          <p:cNvSpPr>
            <a:spLocks noGrp="1"/>
          </p:cNvSpPr>
          <p:nvPr>
            <p:ph type="title"/>
          </p:nvPr>
        </p:nvSpPr>
        <p:spPr/>
        <p:txBody>
          <a:bodyPr/>
          <a:lstStyle/>
          <a:p>
            <a:r>
              <a:rPr lang="en-US" altLang="zh-CN" dirty="0"/>
              <a:t>JSP Login Example </a:t>
            </a:r>
            <a:r>
              <a:rPr lang="zh-CN" altLang="en-US" dirty="0"/>
              <a:t>（</a:t>
            </a:r>
            <a:r>
              <a:rPr lang="en-US" altLang="zh-CN" dirty="0"/>
              <a:t>web.xml</a:t>
            </a:r>
            <a:r>
              <a:rPr lang="zh-CN" altLang="en-US" dirty="0"/>
              <a:t>）</a:t>
            </a:r>
            <a:endParaRPr lang="en-US" dirty="0"/>
          </a:p>
        </p:txBody>
      </p:sp>
      <p:pic>
        <p:nvPicPr>
          <p:cNvPr id="5" name="Content Placeholder 4">
            <a:extLst>
              <a:ext uri="{FF2B5EF4-FFF2-40B4-BE49-F238E27FC236}">
                <a16:creationId xmlns:a16="http://schemas.microsoft.com/office/drawing/2014/main" id="{3BC8CF21-D1B1-4410-B40B-0B1FECCD92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9509" y="2093976"/>
            <a:ext cx="9171434" cy="3996431"/>
          </a:xfrm>
        </p:spPr>
      </p:pic>
      <p:sp>
        <p:nvSpPr>
          <p:cNvPr id="6" name="Rectangle 5">
            <a:extLst>
              <a:ext uri="{FF2B5EF4-FFF2-40B4-BE49-F238E27FC236}">
                <a16:creationId xmlns:a16="http://schemas.microsoft.com/office/drawing/2014/main" id="{B5137261-B18B-4312-8B51-8B319EDCB435}"/>
              </a:ext>
            </a:extLst>
          </p:cNvPr>
          <p:cNvSpPr/>
          <p:nvPr/>
        </p:nvSpPr>
        <p:spPr>
          <a:xfrm>
            <a:off x="2558642" y="3429000"/>
            <a:ext cx="7944375" cy="2107734"/>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904662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2B2B11-5555-4DC2-A308-F8E8F7828029}"/>
              </a:ext>
            </a:extLst>
          </p:cNvPr>
          <p:cNvSpPr/>
          <p:nvPr/>
        </p:nvSpPr>
        <p:spPr>
          <a:xfrm>
            <a:off x="336281" y="565302"/>
            <a:ext cx="8903971" cy="523220"/>
          </a:xfrm>
          <a:prstGeom prst="rect">
            <a:avLst/>
          </a:prstGeom>
        </p:spPr>
        <p:txBody>
          <a:bodyPr wrap="square">
            <a:spAutoFit/>
          </a:bodyPr>
          <a:lstStyle/>
          <a:p>
            <a:r>
              <a:rPr lang="en-US" sz="2800" dirty="0"/>
              <a:t>Create a Dynamic Web Project in IDE (NetBeans)</a:t>
            </a:r>
          </a:p>
        </p:txBody>
      </p:sp>
      <p:pic>
        <p:nvPicPr>
          <p:cNvPr id="6" name="Picture 5">
            <a:extLst>
              <a:ext uri="{FF2B5EF4-FFF2-40B4-BE49-F238E27FC236}">
                <a16:creationId xmlns:a16="http://schemas.microsoft.com/office/drawing/2014/main" id="{803334C7-3709-4E59-AE04-CE630CC10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1870" y="1205261"/>
            <a:ext cx="4381771" cy="5466475"/>
          </a:xfrm>
          <a:prstGeom prst="rect">
            <a:avLst/>
          </a:prstGeom>
        </p:spPr>
      </p:pic>
      <p:sp>
        <p:nvSpPr>
          <p:cNvPr id="7" name="Rectangle 6">
            <a:extLst>
              <a:ext uri="{FF2B5EF4-FFF2-40B4-BE49-F238E27FC236}">
                <a16:creationId xmlns:a16="http://schemas.microsoft.com/office/drawing/2014/main" id="{0B2A7AFF-E456-4D9A-B4C2-E3B1B1953F35}"/>
              </a:ext>
            </a:extLst>
          </p:cNvPr>
          <p:cNvSpPr/>
          <p:nvPr/>
        </p:nvSpPr>
        <p:spPr>
          <a:xfrm>
            <a:off x="1388343" y="5377934"/>
            <a:ext cx="3223062"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dirty="0"/>
              <a:t>Adopt the Jersey library files</a:t>
            </a:r>
          </a:p>
        </p:txBody>
      </p:sp>
      <p:cxnSp>
        <p:nvCxnSpPr>
          <p:cNvPr id="9" name="Straight Arrow Connector 8">
            <a:extLst>
              <a:ext uri="{FF2B5EF4-FFF2-40B4-BE49-F238E27FC236}">
                <a16:creationId xmlns:a16="http://schemas.microsoft.com/office/drawing/2014/main" id="{622A185A-2BE2-4B1E-BEA7-767DADAB86CE}"/>
              </a:ext>
            </a:extLst>
          </p:cNvPr>
          <p:cNvCxnSpPr>
            <a:stCxn id="7" idx="3"/>
          </p:cNvCxnSpPr>
          <p:nvPr/>
        </p:nvCxnSpPr>
        <p:spPr>
          <a:xfrm>
            <a:off x="4611405" y="5562600"/>
            <a:ext cx="2767963" cy="7900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BE8C40-F97B-4BB2-B221-31B466A67FBB}"/>
              </a:ext>
            </a:extLst>
          </p:cNvPr>
          <p:cNvSpPr/>
          <p:nvPr/>
        </p:nvSpPr>
        <p:spPr>
          <a:xfrm>
            <a:off x="7379368" y="6277862"/>
            <a:ext cx="994611" cy="19155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9E4FC1-F770-42C9-977E-F7213D086BFA}"/>
              </a:ext>
            </a:extLst>
          </p:cNvPr>
          <p:cNvSpPr/>
          <p:nvPr/>
        </p:nvSpPr>
        <p:spPr>
          <a:xfrm>
            <a:off x="1615503" y="1993050"/>
            <a:ext cx="3418308" cy="646331"/>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altLang="zh-CN" dirty="0"/>
              <a:t>Change the web.xml file</a:t>
            </a:r>
          </a:p>
          <a:p>
            <a:r>
              <a:rPr lang="en-US" altLang="zh-CN" dirty="0"/>
              <a:t>Create jersey servlet mapping</a:t>
            </a:r>
          </a:p>
        </p:txBody>
      </p:sp>
      <p:cxnSp>
        <p:nvCxnSpPr>
          <p:cNvPr id="12" name="Straight Arrow Connector 11">
            <a:extLst>
              <a:ext uri="{FF2B5EF4-FFF2-40B4-BE49-F238E27FC236}">
                <a16:creationId xmlns:a16="http://schemas.microsoft.com/office/drawing/2014/main" id="{CC1345D9-C73D-4F3F-B8F1-CFD04E3192E5}"/>
              </a:ext>
            </a:extLst>
          </p:cNvPr>
          <p:cNvCxnSpPr>
            <a:cxnSpLocks/>
            <a:stCxn id="11" idx="3"/>
          </p:cNvCxnSpPr>
          <p:nvPr/>
        </p:nvCxnSpPr>
        <p:spPr>
          <a:xfrm flipV="1">
            <a:off x="5033811" y="2270050"/>
            <a:ext cx="2618273" cy="461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95FBBCC-2AFC-4CE2-A354-61553FAB7506}"/>
              </a:ext>
            </a:extLst>
          </p:cNvPr>
          <p:cNvSpPr/>
          <p:nvPr/>
        </p:nvSpPr>
        <p:spPr>
          <a:xfrm>
            <a:off x="7652084" y="2177716"/>
            <a:ext cx="994611" cy="19155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B4E76F-6E43-42D7-9457-88336BD5F222}"/>
              </a:ext>
            </a:extLst>
          </p:cNvPr>
          <p:cNvSpPr/>
          <p:nvPr/>
        </p:nvSpPr>
        <p:spPr>
          <a:xfrm>
            <a:off x="976292" y="4043700"/>
            <a:ext cx="4588042"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Create JavaBeans for generating the outputting data</a:t>
            </a:r>
          </a:p>
        </p:txBody>
      </p:sp>
      <p:cxnSp>
        <p:nvCxnSpPr>
          <p:cNvPr id="18" name="Straight Arrow Connector 17">
            <a:extLst>
              <a:ext uri="{FF2B5EF4-FFF2-40B4-BE49-F238E27FC236}">
                <a16:creationId xmlns:a16="http://schemas.microsoft.com/office/drawing/2014/main" id="{40B10FB3-04EF-49C6-B5AB-D5E6D41EBB48}"/>
              </a:ext>
            </a:extLst>
          </p:cNvPr>
          <p:cNvCxnSpPr>
            <a:cxnSpLocks/>
            <a:stCxn id="17" idx="3"/>
            <a:endCxn id="20" idx="1"/>
          </p:cNvCxnSpPr>
          <p:nvPr/>
        </p:nvCxnSpPr>
        <p:spPr>
          <a:xfrm>
            <a:off x="5564334" y="4366866"/>
            <a:ext cx="2087750" cy="7461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8CEC987-A9D6-4A47-B98F-C6C124BA0FC0}"/>
              </a:ext>
            </a:extLst>
          </p:cNvPr>
          <p:cNvSpPr/>
          <p:nvPr/>
        </p:nvSpPr>
        <p:spPr>
          <a:xfrm>
            <a:off x="7652084" y="4932428"/>
            <a:ext cx="1411705" cy="36109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C44072F-766B-4F3B-B002-BB1450012382}"/>
              </a:ext>
            </a:extLst>
          </p:cNvPr>
          <p:cNvSpPr/>
          <p:nvPr/>
        </p:nvSpPr>
        <p:spPr>
          <a:xfrm>
            <a:off x="503013" y="3059669"/>
            <a:ext cx="4933595"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dirty="0"/>
              <a:t>Create a service API for the server resources</a:t>
            </a:r>
          </a:p>
        </p:txBody>
      </p:sp>
      <p:sp>
        <p:nvSpPr>
          <p:cNvPr id="26" name="Rectangle 25">
            <a:extLst>
              <a:ext uri="{FF2B5EF4-FFF2-40B4-BE49-F238E27FC236}">
                <a16:creationId xmlns:a16="http://schemas.microsoft.com/office/drawing/2014/main" id="{7FA4E019-495B-42D9-A706-8DADB8627B80}"/>
              </a:ext>
            </a:extLst>
          </p:cNvPr>
          <p:cNvSpPr/>
          <p:nvPr/>
        </p:nvSpPr>
        <p:spPr>
          <a:xfrm>
            <a:off x="7334276" y="2574112"/>
            <a:ext cx="3881432" cy="196767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FC15B628-6044-4067-A684-684B66E2987F}"/>
              </a:ext>
            </a:extLst>
          </p:cNvPr>
          <p:cNvCxnSpPr>
            <a:cxnSpLocks/>
            <a:endCxn id="26" idx="1"/>
          </p:cNvCxnSpPr>
          <p:nvPr/>
        </p:nvCxnSpPr>
        <p:spPr>
          <a:xfrm>
            <a:off x="5011811" y="3267418"/>
            <a:ext cx="2322465" cy="2905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0865DB40-369E-4A7A-8483-8D04DD606023}"/>
              </a:ext>
            </a:extLst>
          </p:cNvPr>
          <p:cNvSpPr/>
          <p:nvPr/>
        </p:nvSpPr>
        <p:spPr>
          <a:xfrm>
            <a:off x="7740774" y="5303406"/>
            <a:ext cx="1499478" cy="22272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ctor: Elbow 30">
            <a:extLst>
              <a:ext uri="{FF2B5EF4-FFF2-40B4-BE49-F238E27FC236}">
                <a16:creationId xmlns:a16="http://schemas.microsoft.com/office/drawing/2014/main" id="{7E2BF88F-202D-4FB3-8E0B-AC8E565875D8}"/>
              </a:ext>
            </a:extLst>
          </p:cNvPr>
          <p:cNvCxnSpPr>
            <a:cxnSpLocks/>
            <a:endCxn id="26" idx="3"/>
          </p:cNvCxnSpPr>
          <p:nvPr/>
        </p:nvCxnSpPr>
        <p:spPr>
          <a:xfrm flipV="1">
            <a:off x="9234335" y="3557949"/>
            <a:ext cx="1981373" cy="1819986"/>
          </a:xfrm>
          <a:prstGeom prst="bentConnector3">
            <a:avLst>
              <a:gd name="adj1" fmla="val 111537"/>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2587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B80AB4-7105-4A08-9C27-3B6378B55BE4}"/>
              </a:ext>
            </a:extLst>
          </p:cNvPr>
          <p:cNvSpPr/>
          <p:nvPr/>
        </p:nvSpPr>
        <p:spPr>
          <a:xfrm>
            <a:off x="441858" y="340713"/>
            <a:ext cx="6359433" cy="461665"/>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a:spAutoFit/>
          </a:bodyPr>
          <a:lstStyle/>
          <a:p>
            <a:r>
              <a:rPr lang="en-US" sz="2400" dirty="0"/>
              <a:t>Adopt the Jersey library files (Using maven)</a:t>
            </a:r>
          </a:p>
        </p:txBody>
      </p:sp>
      <p:pic>
        <p:nvPicPr>
          <p:cNvPr id="4" name="Picture 3">
            <a:extLst>
              <a:ext uri="{FF2B5EF4-FFF2-40B4-BE49-F238E27FC236}">
                <a16:creationId xmlns:a16="http://schemas.microsoft.com/office/drawing/2014/main" id="{CE420BB6-7A3B-4FAC-A9CC-254911040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831" y="1184092"/>
            <a:ext cx="6795085" cy="5333195"/>
          </a:xfrm>
          <a:prstGeom prst="rect">
            <a:avLst/>
          </a:prstGeom>
        </p:spPr>
      </p:pic>
      <p:pic>
        <p:nvPicPr>
          <p:cNvPr id="6" name="Picture 5">
            <a:extLst>
              <a:ext uri="{FF2B5EF4-FFF2-40B4-BE49-F238E27FC236}">
                <a16:creationId xmlns:a16="http://schemas.microsoft.com/office/drawing/2014/main" id="{DA5C4175-29C3-40BF-B6A8-89F43F05F1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335" y="1395663"/>
            <a:ext cx="4120285" cy="1362354"/>
          </a:xfrm>
          <a:prstGeom prst="rect">
            <a:avLst/>
          </a:prstGeom>
        </p:spPr>
      </p:pic>
      <p:sp>
        <p:nvSpPr>
          <p:cNvPr id="7" name="Rectangle 6">
            <a:extLst>
              <a:ext uri="{FF2B5EF4-FFF2-40B4-BE49-F238E27FC236}">
                <a16:creationId xmlns:a16="http://schemas.microsoft.com/office/drawing/2014/main" id="{88A3F3D6-F913-401F-AC12-C1D5AEF577C5}"/>
              </a:ext>
            </a:extLst>
          </p:cNvPr>
          <p:cNvSpPr/>
          <p:nvPr/>
        </p:nvSpPr>
        <p:spPr>
          <a:xfrm>
            <a:off x="1684421" y="2856411"/>
            <a:ext cx="5713914" cy="3335842"/>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606543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C7A21E-5F57-40B3-9176-63CADFEFDC0E}"/>
              </a:ext>
            </a:extLst>
          </p:cNvPr>
          <p:cNvSpPr/>
          <p:nvPr/>
        </p:nvSpPr>
        <p:spPr>
          <a:xfrm>
            <a:off x="414670" y="365348"/>
            <a:ext cx="4187878" cy="523220"/>
          </a:xfrm>
          <a:prstGeom prst="rect">
            <a:avLst/>
          </a:prstGeom>
        </p:spPr>
        <p:txBody>
          <a:bodyPr wrap="none">
            <a:spAutoFit/>
          </a:bodyPr>
          <a:lstStyle/>
          <a:p>
            <a:r>
              <a:rPr lang="en-US" altLang="zh-CN" sz="2800" dirty="0"/>
              <a:t>Change the web.xml file</a:t>
            </a:r>
          </a:p>
        </p:txBody>
      </p:sp>
      <p:pic>
        <p:nvPicPr>
          <p:cNvPr id="4" name="Picture 3">
            <a:extLst>
              <a:ext uri="{FF2B5EF4-FFF2-40B4-BE49-F238E27FC236}">
                <a16:creationId xmlns:a16="http://schemas.microsoft.com/office/drawing/2014/main" id="{C60D3593-4E96-4C0A-A0DF-3D28602447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093" y="1032947"/>
            <a:ext cx="7940457" cy="5604084"/>
          </a:xfrm>
          <a:prstGeom prst="rect">
            <a:avLst/>
          </a:prstGeom>
        </p:spPr>
      </p:pic>
      <p:pic>
        <p:nvPicPr>
          <p:cNvPr id="6" name="Picture 5">
            <a:extLst>
              <a:ext uri="{FF2B5EF4-FFF2-40B4-BE49-F238E27FC236}">
                <a16:creationId xmlns:a16="http://schemas.microsoft.com/office/drawing/2014/main" id="{EB2C013D-BAA2-4A36-A182-2A3BAA013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83" y="2674351"/>
            <a:ext cx="2749528" cy="991632"/>
          </a:xfrm>
          <a:prstGeom prst="rect">
            <a:avLst/>
          </a:prstGeom>
        </p:spPr>
      </p:pic>
      <p:sp>
        <p:nvSpPr>
          <p:cNvPr id="7" name="Rectangle 6">
            <a:extLst>
              <a:ext uri="{FF2B5EF4-FFF2-40B4-BE49-F238E27FC236}">
                <a16:creationId xmlns:a16="http://schemas.microsoft.com/office/drawing/2014/main" id="{9526D031-6BE3-4316-8425-7A2BCB1EE7AA}"/>
              </a:ext>
            </a:extLst>
          </p:cNvPr>
          <p:cNvSpPr/>
          <p:nvPr/>
        </p:nvSpPr>
        <p:spPr>
          <a:xfrm>
            <a:off x="414670" y="4094566"/>
            <a:ext cx="3418308"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altLang="zh-CN" dirty="0"/>
              <a:t>Create jersey servlet mapping</a:t>
            </a:r>
          </a:p>
        </p:txBody>
      </p:sp>
      <p:sp>
        <p:nvSpPr>
          <p:cNvPr id="8" name="Rectangle 7">
            <a:extLst>
              <a:ext uri="{FF2B5EF4-FFF2-40B4-BE49-F238E27FC236}">
                <a16:creationId xmlns:a16="http://schemas.microsoft.com/office/drawing/2014/main" id="{5FDA57D8-9396-4D05-B5DD-B8EC8A1097BF}"/>
              </a:ext>
            </a:extLst>
          </p:cNvPr>
          <p:cNvSpPr/>
          <p:nvPr/>
        </p:nvSpPr>
        <p:spPr>
          <a:xfrm>
            <a:off x="4828674" y="2518611"/>
            <a:ext cx="7111876" cy="2967789"/>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492847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773FCF-CA70-4D7D-B446-AC7D3BB9406E}"/>
              </a:ext>
            </a:extLst>
          </p:cNvPr>
          <p:cNvSpPr/>
          <p:nvPr/>
        </p:nvSpPr>
        <p:spPr>
          <a:xfrm>
            <a:off x="192770" y="340713"/>
            <a:ext cx="7468904" cy="830997"/>
          </a:xfrm>
          <a:prstGeom prst="rect">
            <a:avLst/>
          </a:prstGeom>
        </p:spPr>
        <p:txBody>
          <a:bodyPr wrap="none">
            <a:spAutoFit/>
          </a:bodyPr>
          <a:lstStyle/>
          <a:p>
            <a:r>
              <a:rPr lang="en-US" sz="2400" dirty="0"/>
              <a:t>Create JavaBeans for generating the outputting data</a:t>
            </a:r>
          </a:p>
          <a:p>
            <a:r>
              <a:rPr lang="en-US" sz="2400" dirty="0"/>
              <a:t>Product bean</a:t>
            </a:r>
          </a:p>
        </p:txBody>
      </p:sp>
      <p:pic>
        <p:nvPicPr>
          <p:cNvPr id="4" name="Picture 3">
            <a:extLst>
              <a:ext uri="{FF2B5EF4-FFF2-40B4-BE49-F238E27FC236}">
                <a16:creationId xmlns:a16="http://schemas.microsoft.com/office/drawing/2014/main" id="{D016ED4A-7566-4AB5-97E1-88F8AB11E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3684" y="834208"/>
            <a:ext cx="6801588" cy="6023791"/>
          </a:xfrm>
          <a:prstGeom prst="rect">
            <a:avLst/>
          </a:prstGeom>
        </p:spPr>
      </p:pic>
      <p:pic>
        <p:nvPicPr>
          <p:cNvPr id="6" name="Picture 5">
            <a:extLst>
              <a:ext uri="{FF2B5EF4-FFF2-40B4-BE49-F238E27FC236}">
                <a16:creationId xmlns:a16="http://schemas.microsoft.com/office/drawing/2014/main" id="{363E5AAA-4EA4-4CE3-B05B-947CEBC14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346" y="1887873"/>
            <a:ext cx="3977106" cy="1541127"/>
          </a:xfrm>
          <a:prstGeom prst="rect">
            <a:avLst/>
          </a:prstGeom>
        </p:spPr>
      </p:pic>
      <p:sp>
        <p:nvSpPr>
          <p:cNvPr id="7" name="Rectangle 6">
            <a:extLst>
              <a:ext uri="{FF2B5EF4-FFF2-40B4-BE49-F238E27FC236}">
                <a16:creationId xmlns:a16="http://schemas.microsoft.com/office/drawing/2014/main" id="{689914A6-7DF3-4319-9581-EF071A63B28C}"/>
              </a:ext>
            </a:extLst>
          </p:cNvPr>
          <p:cNvSpPr/>
          <p:nvPr/>
        </p:nvSpPr>
        <p:spPr>
          <a:xfrm>
            <a:off x="1536719" y="4052830"/>
            <a:ext cx="2010359" cy="461665"/>
          </a:xfrm>
          <a:prstGeom prst="rect">
            <a:avLst/>
          </a:prstGeom>
        </p:spPr>
        <p:txBody>
          <a:bodyPr wrap="none">
            <a:spAutoFit/>
          </a:bodyPr>
          <a:lstStyle/>
          <a:p>
            <a:r>
              <a:rPr lang="en-US" sz="2400" dirty="0"/>
              <a:t>Constructors</a:t>
            </a:r>
          </a:p>
        </p:txBody>
      </p:sp>
    </p:spTree>
    <p:extLst>
      <p:ext uri="{BB962C8B-B14F-4D97-AF65-F5344CB8AC3E}">
        <p14:creationId xmlns:p14="http://schemas.microsoft.com/office/powerpoint/2010/main" val="168195443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DBB8E8-85E8-44AA-AFB8-38F2EAFED8E1}"/>
              </a:ext>
            </a:extLst>
          </p:cNvPr>
          <p:cNvSpPr/>
          <p:nvPr/>
        </p:nvSpPr>
        <p:spPr>
          <a:xfrm>
            <a:off x="224854" y="164250"/>
            <a:ext cx="7468904" cy="830997"/>
          </a:xfrm>
          <a:prstGeom prst="rect">
            <a:avLst/>
          </a:prstGeom>
        </p:spPr>
        <p:txBody>
          <a:bodyPr wrap="none">
            <a:spAutoFit/>
          </a:bodyPr>
          <a:lstStyle/>
          <a:p>
            <a:r>
              <a:rPr lang="en-US" sz="2400" dirty="0"/>
              <a:t>Create JavaBeans for generating the outputting data</a:t>
            </a:r>
          </a:p>
          <a:p>
            <a:r>
              <a:rPr lang="en-US" sz="2400" dirty="0"/>
              <a:t>Product bean</a:t>
            </a:r>
          </a:p>
        </p:txBody>
      </p:sp>
      <p:pic>
        <p:nvPicPr>
          <p:cNvPr id="4" name="Picture 3">
            <a:extLst>
              <a:ext uri="{FF2B5EF4-FFF2-40B4-BE49-F238E27FC236}">
                <a16:creationId xmlns:a16="http://schemas.microsoft.com/office/drawing/2014/main" id="{50C1A6FF-E64D-4E6D-ACD9-4817596792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1600" y="920594"/>
            <a:ext cx="3934938" cy="5773156"/>
          </a:xfrm>
          <a:prstGeom prst="rect">
            <a:avLst/>
          </a:prstGeom>
        </p:spPr>
      </p:pic>
      <p:pic>
        <p:nvPicPr>
          <p:cNvPr id="5" name="Picture 4">
            <a:extLst>
              <a:ext uri="{FF2B5EF4-FFF2-40B4-BE49-F238E27FC236}">
                <a16:creationId xmlns:a16="http://schemas.microsoft.com/office/drawing/2014/main" id="{73580E9F-AC21-457E-8BFE-65CF0073E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346" y="1887873"/>
            <a:ext cx="3977106" cy="1541127"/>
          </a:xfrm>
          <a:prstGeom prst="rect">
            <a:avLst/>
          </a:prstGeom>
        </p:spPr>
      </p:pic>
      <p:sp>
        <p:nvSpPr>
          <p:cNvPr id="6" name="Rectangle 5">
            <a:extLst>
              <a:ext uri="{FF2B5EF4-FFF2-40B4-BE49-F238E27FC236}">
                <a16:creationId xmlns:a16="http://schemas.microsoft.com/office/drawing/2014/main" id="{73F9E1C8-F442-44B8-A794-B96AD9AF2485}"/>
              </a:ext>
            </a:extLst>
          </p:cNvPr>
          <p:cNvSpPr/>
          <p:nvPr/>
        </p:nvSpPr>
        <p:spPr>
          <a:xfrm>
            <a:off x="1536719" y="4052830"/>
            <a:ext cx="2896947" cy="461665"/>
          </a:xfrm>
          <a:prstGeom prst="rect">
            <a:avLst/>
          </a:prstGeom>
        </p:spPr>
        <p:txBody>
          <a:bodyPr wrap="none">
            <a:spAutoFit/>
          </a:bodyPr>
          <a:lstStyle/>
          <a:p>
            <a:r>
              <a:rPr lang="en-US" sz="2400" dirty="0"/>
              <a:t>Getters and Setters</a:t>
            </a:r>
          </a:p>
        </p:txBody>
      </p:sp>
    </p:spTree>
    <p:extLst>
      <p:ext uri="{BB962C8B-B14F-4D97-AF65-F5344CB8AC3E}">
        <p14:creationId xmlns:p14="http://schemas.microsoft.com/office/powerpoint/2010/main" val="290722244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DBB8E8-85E8-44AA-AFB8-38F2EAFED8E1}"/>
              </a:ext>
            </a:extLst>
          </p:cNvPr>
          <p:cNvSpPr/>
          <p:nvPr/>
        </p:nvSpPr>
        <p:spPr>
          <a:xfrm>
            <a:off x="224854" y="164250"/>
            <a:ext cx="7468904" cy="830997"/>
          </a:xfrm>
          <a:prstGeom prst="rect">
            <a:avLst/>
          </a:prstGeom>
        </p:spPr>
        <p:txBody>
          <a:bodyPr wrap="none">
            <a:spAutoFit/>
          </a:bodyPr>
          <a:lstStyle/>
          <a:p>
            <a:r>
              <a:rPr lang="en-US" sz="2400" dirty="0"/>
              <a:t>Create JavaBeans for generating the outputting data</a:t>
            </a:r>
          </a:p>
          <a:p>
            <a:r>
              <a:rPr lang="en-US" sz="2400" dirty="0"/>
              <a:t>Product bean</a:t>
            </a:r>
          </a:p>
        </p:txBody>
      </p:sp>
      <p:pic>
        <p:nvPicPr>
          <p:cNvPr id="5" name="Picture 4">
            <a:extLst>
              <a:ext uri="{FF2B5EF4-FFF2-40B4-BE49-F238E27FC236}">
                <a16:creationId xmlns:a16="http://schemas.microsoft.com/office/drawing/2014/main" id="{73580E9F-AC21-457E-8BFE-65CF0073E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346" y="1887873"/>
            <a:ext cx="3977106" cy="1541127"/>
          </a:xfrm>
          <a:prstGeom prst="rect">
            <a:avLst/>
          </a:prstGeom>
        </p:spPr>
      </p:pic>
      <p:sp>
        <p:nvSpPr>
          <p:cNvPr id="6" name="Rectangle 5">
            <a:extLst>
              <a:ext uri="{FF2B5EF4-FFF2-40B4-BE49-F238E27FC236}">
                <a16:creationId xmlns:a16="http://schemas.microsoft.com/office/drawing/2014/main" id="{73F9E1C8-F442-44B8-A794-B96AD9AF2485}"/>
              </a:ext>
            </a:extLst>
          </p:cNvPr>
          <p:cNvSpPr/>
          <p:nvPr/>
        </p:nvSpPr>
        <p:spPr>
          <a:xfrm>
            <a:off x="704152" y="3908451"/>
            <a:ext cx="3419269" cy="830997"/>
          </a:xfrm>
          <a:prstGeom prst="rect">
            <a:avLst/>
          </a:prstGeom>
        </p:spPr>
        <p:txBody>
          <a:bodyPr wrap="none">
            <a:spAutoFit/>
          </a:bodyPr>
          <a:lstStyle/>
          <a:p>
            <a:r>
              <a:rPr lang="en-US" sz="2400" dirty="0"/>
              <a:t>Useful functions </a:t>
            </a:r>
          </a:p>
          <a:p>
            <a:r>
              <a:rPr lang="en-US" sz="2400" dirty="0"/>
              <a:t>for serializable objects</a:t>
            </a:r>
          </a:p>
        </p:txBody>
      </p:sp>
      <p:pic>
        <p:nvPicPr>
          <p:cNvPr id="7" name="Picture 6">
            <a:extLst>
              <a:ext uri="{FF2B5EF4-FFF2-40B4-BE49-F238E27FC236}">
                <a16:creationId xmlns:a16="http://schemas.microsoft.com/office/drawing/2014/main" id="{3D2B078C-220D-41C0-BD5B-42DD5F6E88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648" y="882689"/>
            <a:ext cx="6325483" cy="5811061"/>
          </a:xfrm>
          <a:prstGeom prst="rect">
            <a:avLst/>
          </a:prstGeom>
        </p:spPr>
      </p:pic>
    </p:spTree>
    <p:extLst>
      <p:ext uri="{BB962C8B-B14F-4D97-AF65-F5344CB8AC3E}">
        <p14:creationId xmlns:p14="http://schemas.microsoft.com/office/powerpoint/2010/main" val="3633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0CD4A2-1E5E-4E56-90BA-926B1C790201}"/>
              </a:ext>
            </a:extLst>
          </p:cNvPr>
          <p:cNvSpPr/>
          <p:nvPr/>
        </p:nvSpPr>
        <p:spPr>
          <a:xfrm>
            <a:off x="224854" y="164250"/>
            <a:ext cx="7468904" cy="830997"/>
          </a:xfrm>
          <a:prstGeom prst="rect">
            <a:avLst/>
          </a:prstGeom>
        </p:spPr>
        <p:txBody>
          <a:bodyPr wrap="none">
            <a:spAutoFit/>
          </a:bodyPr>
          <a:lstStyle/>
          <a:p>
            <a:r>
              <a:rPr lang="en-US" sz="2400" dirty="0"/>
              <a:t>Create JavaBeans for generating the outputting data</a:t>
            </a:r>
          </a:p>
          <a:p>
            <a:r>
              <a:rPr lang="en-US" sz="2400" dirty="0"/>
              <a:t>Product DAO</a:t>
            </a:r>
          </a:p>
        </p:txBody>
      </p:sp>
      <p:pic>
        <p:nvPicPr>
          <p:cNvPr id="4" name="Picture 3">
            <a:extLst>
              <a:ext uri="{FF2B5EF4-FFF2-40B4-BE49-F238E27FC236}">
                <a16:creationId xmlns:a16="http://schemas.microsoft.com/office/drawing/2014/main" id="{6A136A34-4127-4FE2-922B-4CF387FDB0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7440" y="756352"/>
            <a:ext cx="6018075" cy="5764763"/>
          </a:xfrm>
          <a:prstGeom prst="rect">
            <a:avLst/>
          </a:prstGeom>
        </p:spPr>
      </p:pic>
      <p:sp>
        <p:nvSpPr>
          <p:cNvPr id="5" name="Rectangle 4">
            <a:extLst>
              <a:ext uri="{FF2B5EF4-FFF2-40B4-BE49-F238E27FC236}">
                <a16:creationId xmlns:a16="http://schemas.microsoft.com/office/drawing/2014/main" id="{9E937AAA-D2F2-425C-936D-0549D9F2E425}"/>
              </a:ext>
            </a:extLst>
          </p:cNvPr>
          <p:cNvSpPr/>
          <p:nvPr/>
        </p:nvSpPr>
        <p:spPr>
          <a:xfrm>
            <a:off x="545696" y="1507503"/>
            <a:ext cx="3881925" cy="1200329"/>
          </a:xfrm>
          <a:prstGeom prst="rect">
            <a:avLst/>
          </a:prstGeom>
        </p:spPr>
        <p:txBody>
          <a:bodyPr wrap="square">
            <a:spAutoFit/>
          </a:bodyPr>
          <a:lstStyle/>
          <a:p>
            <a:r>
              <a:rPr lang="en-US" b="1" dirty="0"/>
              <a:t>data access object (DAO) </a:t>
            </a:r>
            <a:r>
              <a:rPr lang="en-US" dirty="0"/>
              <a:t>is a pattern that provides an abstract interface to some type of database or other persistence mechanism.</a:t>
            </a:r>
          </a:p>
        </p:txBody>
      </p:sp>
      <p:pic>
        <p:nvPicPr>
          <p:cNvPr id="7" name="Picture 6">
            <a:extLst>
              <a:ext uri="{FF2B5EF4-FFF2-40B4-BE49-F238E27FC236}">
                <a16:creationId xmlns:a16="http://schemas.microsoft.com/office/drawing/2014/main" id="{6D29031D-7E47-454B-A978-9E46C74905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485" y="3429000"/>
            <a:ext cx="3228799" cy="1464223"/>
          </a:xfrm>
          <a:prstGeom prst="rect">
            <a:avLst/>
          </a:prstGeom>
        </p:spPr>
      </p:pic>
    </p:spTree>
    <p:extLst>
      <p:ext uri="{BB962C8B-B14F-4D97-AF65-F5344CB8AC3E}">
        <p14:creationId xmlns:p14="http://schemas.microsoft.com/office/powerpoint/2010/main" val="191804181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A7A501-E2B3-40D1-80EA-B47F80CDB2C1}"/>
              </a:ext>
            </a:extLst>
          </p:cNvPr>
          <p:cNvSpPr/>
          <p:nvPr/>
        </p:nvSpPr>
        <p:spPr>
          <a:xfrm>
            <a:off x="224854" y="164250"/>
            <a:ext cx="7468904" cy="830997"/>
          </a:xfrm>
          <a:prstGeom prst="rect">
            <a:avLst/>
          </a:prstGeom>
        </p:spPr>
        <p:txBody>
          <a:bodyPr wrap="none">
            <a:spAutoFit/>
          </a:bodyPr>
          <a:lstStyle/>
          <a:p>
            <a:r>
              <a:rPr lang="en-US" sz="2400" dirty="0"/>
              <a:t>Create JavaBeans for generating the outputting data</a:t>
            </a:r>
          </a:p>
          <a:p>
            <a:r>
              <a:rPr lang="en-US" sz="2400" dirty="0"/>
              <a:t>Product DAO</a:t>
            </a:r>
          </a:p>
        </p:txBody>
      </p:sp>
      <p:pic>
        <p:nvPicPr>
          <p:cNvPr id="4" name="Picture 3">
            <a:extLst>
              <a:ext uri="{FF2B5EF4-FFF2-40B4-BE49-F238E27FC236}">
                <a16:creationId xmlns:a16="http://schemas.microsoft.com/office/drawing/2014/main" id="{C8EEA480-CB1B-4B39-8F84-2C8CBD5E83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7414" y="740311"/>
            <a:ext cx="4416838" cy="5953439"/>
          </a:xfrm>
          <a:prstGeom prst="rect">
            <a:avLst/>
          </a:prstGeom>
        </p:spPr>
      </p:pic>
      <p:pic>
        <p:nvPicPr>
          <p:cNvPr id="5" name="Picture 4">
            <a:extLst>
              <a:ext uri="{FF2B5EF4-FFF2-40B4-BE49-F238E27FC236}">
                <a16:creationId xmlns:a16="http://schemas.microsoft.com/office/drawing/2014/main" id="{8680F859-708B-48F5-ADD8-2653549E44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948" y="1808585"/>
            <a:ext cx="3228799" cy="1464223"/>
          </a:xfrm>
          <a:prstGeom prst="rect">
            <a:avLst/>
          </a:prstGeom>
        </p:spPr>
      </p:pic>
      <p:sp>
        <p:nvSpPr>
          <p:cNvPr id="6" name="Rectangle 5">
            <a:extLst>
              <a:ext uri="{FF2B5EF4-FFF2-40B4-BE49-F238E27FC236}">
                <a16:creationId xmlns:a16="http://schemas.microsoft.com/office/drawing/2014/main" id="{8D725DCF-4287-4493-8B5D-2DA82064EA4F}"/>
              </a:ext>
            </a:extLst>
          </p:cNvPr>
          <p:cNvSpPr/>
          <p:nvPr/>
        </p:nvSpPr>
        <p:spPr>
          <a:xfrm>
            <a:off x="1244225" y="4086146"/>
            <a:ext cx="4105355" cy="461665"/>
          </a:xfrm>
          <a:prstGeom prst="rect">
            <a:avLst/>
          </a:prstGeom>
        </p:spPr>
        <p:txBody>
          <a:bodyPr wrap="none">
            <a:spAutoFit/>
          </a:bodyPr>
          <a:lstStyle/>
          <a:p>
            <a:r>
              <a:rPr lang="en-US" sz="2400" dirty="0"/>
              <a:t>Methods for managing Data</a:t>
            </a:r>
          </a:p>
        </p:txBody>
      </p:sp>
    </p:spTree>
    <p:extLst>
      <p:ext uri="{BB962C8B-B14F-4D97-AF65-F5344CB8AC3E}">
        <p14:creationId xmlns:p14="http://schemas.microsoft.com/office/powerpoint/2010/main" val="41417642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89A792-773C-4817-A3B2-BE7C43E12980}"/>
              </a:ext>
            </a:extLst>
          </p:cNvPr>
          <p:cNvSpPr/>
          <p:nvPr/>
        </p:nvSpPr>
        <p:spPr>
          <a:xfrm>
            <a:off x="569012" y="372797"/>
            <a:ext cx="7654788" cy="461665"/>
          </a:xfrm>
          <a:prstGeom prst="rect">
            <a:avLst/>
          </a:prstGeom>
        </p:spPr>
        <p:txBody>
          <a:bodyPr wrap="none">
            <a:spAutoFit/>
          </a:bodyPr>
          <a:lstStyle/>
          <a:p>
            <a:r>
              <a:rPr lang="en-US" sz="2400" dirty="0"/>
              <a:t>Create a </a:t>
            </a:r>
            <a:r>
              <a:rPr lang="en-US" altLang="zh-CN" sz="2400" dirty="0"/>
              <a:t>RESTful </a:t>
            </a:r>
            <a:r>
              <a:rPr lang="en-US" sz="2400" dirty="0"/>
              <a:t>service </a:t>
            </a:r>
            <a:r>
              <a:rPr lang="en-US" altLang="zh-CN" sz="2400" dirty="0"/>
              <a:t>API</a:t>
            </a:r>
            <a:r>
              <a:rPr lang="en-US" sz="2400" dirty="0"/>
              <a:t> for the server resources</a:t>
            </a:r>
          </a:p>
        </p:txBody>
      </p:sp>
      <p:pic>
        <p:nvPicPr>
          <p:cNvPr id="4" name="Picture 3">
            <a:extLst>
              <a:ext uri="{FF2B5EF4-FFF2-40B4-BE49-F238E27FC236}">
                <a16:creationId xmlns:a16="http://schemas.microsoft.com/office/drawing/2014/main" id="{EED2C4C4-15EC-4D63-B935-C9BE745D02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802" y="1477313"/>
            <a:ext cx="4296125" cy="2328222"/>
          </a:xfrm>
          <a:prstGeom prst="rect">
            <a:avLst/>
          </a:prstGeom>
        </p:spPr>
      </p:pic>
      <p:pic>
        <p:nvPicPr>
          <p:cNvPr id="6" name="Picture 5">
            <a:extLst>
              <a:ext uri="{FF2B5EF4-FFF2-40B4-BE49-F238E27FC236}">
                <a16:creationId xmlns:a16="http://schemas.microsoft.com/office/drawing/2014/main" id="{D9CB3861-FC3A-4237-9DD4-B1096092F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88" y="4637811"/>
            <a:ext cx="3034727" cy="1485752"/>
          </a:xfrm>
          <a:prstGeom prst="rect">
            <a:avLst/>
          </a:prstGeom>
        </p:spPr>
      </p:pic>
      <p:pic>
        <p:nvPicPr>
          <p:cNvPr id="8" name="Picture 7">
            <a:extLst>
              <a:ext uri="{FF2B5EF4-FFF2-40B4-BE49-F238E27FC236}">
                <a16:creationId xmlns:a16="http://schemas.microsoft.com/office/drawing/2014/main" id="{41515FB5-3F30-4B5E-A61C-8C83833A3A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0424" y="1023847"/>
            <a:ext cx="6449325" cy="5563376"/>
          </a:xfrm>
          <a:prstGeom prst="rect">
            <a:avLst/>
          </a:prstGeom>
        </p:spPr>
      </p:pic>
      <p:sp>
        <p:nvSpPr>
          <p:cNvPr id="9" name="Rectangle 8">
            <a:extLst>
              <a:ext uri="{FF2B5EF4-FFF2-40B4-BE49-F238E27FC236}">
                <a16:creationId xmlns:a16="http://schemas.microsoft.com/office/drawing/2014/main" id="{F10C90C6-417F-412B-890A-C02DB9891B78}"/>
              </a:ext>
            </a:extLst>
          </p:cNvPr>
          <p:cNvSpPr/>
          <p:nvPr/>
        </p:nvSpPr>
        <p:spPr>
          <a:xfrm>
            <a:off x="5566611" y="3609474"/>
            <a:ext cx="2101515" cy="352926"/>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5C73BE1E-20BF-4675-8077-BAF3D0E6BCED}"/>
              </a:ext>
            </a:extLst>
          </p:cNvPr>
          <p:cNvSpPr/>
          <p:nvPr/>
        </p:nvSpPr>
        <p:spPr>
          <a:xfrm>
            <a:off x="7924376" y="3317086"/>
            <a:ext cx="4091560" cy="58477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600" dirty="0"/>
              <a:t>Jersey Annotation @Path</a:t>
            </a:r>
          </a:p>
          <a:p>
            <a:r>
              <a:rPr lang="en-US" sz="1600" dirty="0"/>
              <a:t>Defines the URI for the product resource</a:t>
            </a:r>
          </a:p>
        </p:txBody>
      </p:sp>
      <p:sp>
        <p:nvSpPr>
          <p:cNvPr id="12" name="Rectangle 11">
            <a:extLst>
              <a:ext uri="{FF2B5EF4-FFF2-40B4-BE49-F238E27FC236}">
                <a16:creationId xmlns:a16="http://schemas.microsoft.com/office/drawing/2014/main" id="{BB31EEBC-FACD-4ECB-B5B8-8190FED877E6}"/>
              </a:ext>
            </a:extLst>
          </p:cNvPr>
          <p:cNvSpPr/>
          <p:nvPr/>
        </p:nvSpPr>
        <p:spPr>
          <a:xfrm>
            <a:off x="6096000" y="5097043"/>
            <a:ext cx="3946358" cy="737110"/>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76D20032-FC1D-4A08-A601-6029897B40D1}"/>
              </a:ext>
            </a:extLst>
          </p:cNvPr>
          <p:cNvSpPr/>
          <p:nvPr/>
        </p:nvSpPr>
        <p:spPr>
          <a:xfrm>
            <a:off x="7996578" y="4621005"/>
            <a:ext cx="4091560" cy="83099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600" dirty="0"/>
              <a:t>Jersey Annotation @GET</a:t>
            </a:r>
          </a:p>
          <a:p>
            <a:r>
              <a:rPr lang="en-US" sz="1600" dirty="0"/>
              <a:t>Defines the GET protocol for client to access</a:t>
            </a:r>
          </a:p>
        </p:txBody>
      </p:sp>
      <p:sp>
        <p:nvSpPr>
          <p:cNvPr id="14" name="Rectangle 13">
            <a:extLst>
              <a:ext uri="{FF2B5EF4-FFF2-40B4-BE49-F238E27FC236}">
                <a16:creationId xmlns:a16="http://schemas.microsoft.com/office/drawing/2014/main" id="{01285C31-813B-493C-A890-C00E2AEAC673}"/>
              </a:ext>
            </a:extLst>
          </p:cNvPr>
          <p:cNvSpPr/>
          <p:nvPr/>
        </p:nvSpPr>
        <p:spPr>
          <a:xfrm>
            <a:off x="1511933" y="2964160"/>
            <a:ext cx="3294994" cy="352926"/>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286407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89A792-773C-4817-A3B2-BE7C43E12980}"/>
              </a:ext>
            </a:extLst>
          </p:cNvPr>
          <p:cNvSpPr/>
          <p:nvPr/>
        </p:nvSpPr>
        <p:spPr>
          <a:xfrm>
            <a:off x="569012" y="372797"/>
            <a:ext cx="7654788" cy="461665"/>
          </a:xfrm>
          <a:prstGeom prst="rect">
            <a:avLst/>
          </a:prstGeom>
        </p:spPr>
        <p:txBody>
          <a:bodyPr wrap="none">
            <a:spAutoFit/>
          </a:bodyPr>
          <a:lstStyle/>
          <a:p>
            <a:r>
              <a:rPr lang="en-US" sz="2400" dirty="0"/>
              <a:t>Create a </a:t>
            </a:r>
            <a:r>
              <a:rPr lang="en-US" altLang="zh-CN" sz="2400" dirty="0"/>
              <a:t>RESTful </a:t>
            </a:r>
            <a:r>
              <a:rPr lang="en-US" sz="2400" dirty="0"/>
              <a:t>service </a:t>
            </a:r>
            <a:r>
              <a:rPr lang="en-US" altLang="zh-CN" sz="2400" dirty="0"/>
              <a:t>API</a:t>
            </a:r>
            <a:r>
              <a:rPr lang="en-US" sz="2400" dirty="0"/>
              <a:t> for the server resources</a:t>
            </a:r>
          </a:p>
        </p:txBody>
      </p:sp>
      <p:pic>
        <p:nvPicPr>
          <p:cNvPr id="4" name="Picture 3">
            <a:extLst>
              <a:ext uri="{FF2B5EF4-FFF2-40B4-BE49-F238E27FC236}">
                <a16:creationId xmlns:a16="http://schemas.microsoft.com/office/drawing/2014/main" id="{EED2C4C4-15EC-4D63-B935-C9BE745D02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802" y="1477313"/>
            <a:ext cx="4296125" cy="2328222"/>
          </a:xfrm>
          <a:prstGeom prst="rect">
            <a:avLst/>
          </a:prstGeom>
        </p:spPr>
      </p:pic>
      <p:pic>
        <p:nvPicPr>
          <p:cNvPr id="6" name="Picture 5">
            <a:extLst>
              <a:ext uri="{FF2B5EF4-FFF2-40B4-BE49-F238E27FC236}">
                <a16:creationId xmlns:a16="http://schemas.microsoft.com/office/drawing/2014/main" id="{D9CB3861-FC3A-4237-9DD4-B1096092F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88" y="4637811"/>
            <a:ext cx="3034727" cy="1485752"/>
          </a:xfrm>
          <a:prstGeom prst="rect">
            <a:avLst/>
          </a:prstGeom>
        </p:spPr>
      </p:pic>
      <p:pic>
        <p:nvPicPr>
          <p:cNvPr id="8" name="Picture 7">
            <a:extLst>
              <a:ext uri="{FF2B5EF4-FFF2-40B4-BE49-F238E27FC236}">
                <a16:creationId xmlns:a16="http://schemas.microsoft.com/office/drawing/2014/main" id="{41515FB5-3F30-4B5E-A61C-8C83833A3A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0424" y="1023847"/>
            <a:ext cx="6449325" cy="5563376"/>
          </a:xfrm>
          <a:prstGeom prst="rect">
            <a:avLst/>
          </a:prstGeom>
        </p:spPr>
      </p:pic>
      <p:sp>
        <p:nvSpPr>
          <p:cNvPr id="9" name="Rectangle 8">
            <a:extLst>
              <a:ext uri="{FF2B5EF4-FFF2-40B4-BE49-F238E27FC236}">
                <a16:creationId xmlns:a16="http://schemas.microsoft.com/office/drawing/2014/main" id="{F10C90C6-417F-412B-890A-C02DB9891B78}"/>
              </a:ext>
            </a:extLst>
          </p:cNvPr>
          <p:cNvSpPr/>
          <p:nvPr/>
        </p:nvSpPr>
        <p:spPr>
          <a:xfrm>
            <a:off x="5566611" y="3609474"/>
            <a:ext cx="2101515" cy="352926"/>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5C73BE1E-20BF-4675-8077-BAF3D0E6BCED}"/>
              </a:ext>
            </a:extLst>
          </p:cNvPr>
          <p:cNvSpPr/>
          <p:nvPr/>
        </p:nvSpPr>
        <p:spPr>
          <a:xfrm>
            <a:off x="7924376" y="3317086"/>
            <a:ext cx="4091560" cy="58477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600" dirty="0"/>
              <a:t>Jersey Annotation @Path</a:t>
            </a:r>
          </a:p>
          <a:p>
            <a:r>
              <a:rPr lang="en-US" sz="1600" dirty="0"/>
              <a:t>Defines the URI for the product resource</a:t>
            </a:r>
          </a:p>
        </p:txBody>
      </p:sp>
      <p:sp>
        <p:nvSpPr>
          <p:cNvPr id="12" name="Rectangle 11">
            <a:extLst>
              <a:ext uri="{FF2B5EF4-FFF2-40B4-BE49-F238E27FC236}">
                <a16:creationId xmlns:a16="http://schemas.microsoft.com/office/drawing/2014/main" id="{BB31EEBC-FACD-4ECB-B5B8-8190FED877E6}"/>
              </a:ext>
            </a:extLst>
          </p:cNvPr>
          <p:cNvSpPr/>
          <p:nvPr/>
        </p:nvSpPr>
        <p:spPr>
          <a:xfrm>
            <a:off x="6096000" y="5097043"/>
            <a:ext cx="3946358" cy="737110"/>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76D20032-FC1D-4A08-A601-6029897B40D1}"/>
              </a:ext>
            </a:extLst>
          </p:cNvPr>
          <p:cNvSpPr/>
          <p:nvPr/>
        </p:nvSpPr>
        <p:spPr>
          <a:xfrm>
            <a:off x="7996578" y="4621005"/>
            <a:ext cx="4091560" cy="58477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600" dirty="0"/>
              <a:t>Jersey Annotation @Produces</a:t>
            </a:r>
          </a:p>
          <a:p>
            <a:r>
              <a:rPr lang="en-US" sz="1600" dirty="0"/>
              <a:t>Defines the output format as JSON</a:t>
            </a:r>
          </a:p>
        </p:txBody>
      </p:sp>
      <p:sp>
        <p:nvSpPr>
          <p:cNvPr id="11" name="Rectangle 10">
            <a:extLst>
              <a:ext uri="{FF2B5EF4-FFF2-40B4-BE49-F238E27FC236}">
                <a16:creationId xmlns:a16="http://schemas.microsoft.com/office/drawing/2014/main" id="{53421F35-E17C-4FED-AC66-D82DCF2CC560}"/>
              </a:ext>
            </a:extLst>
          </p:cNvPr>
          <p:cNvSpPr/>
          <p:nvPr/>
        </p:nvSpPr>
        <p:spPr>
          <a:xfrm>
            <a:off x="1511933" y="2964160"/>
            <a:ext cx="3294994" cy="352926"/>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90499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87F04-DC61-4DBD-82CB-FF2012B8A438}"/>
              </a:ext>
            </a:extLst>
          </p:cNvPr>
          <p:cNvSpPr>
            <a:spLocks noGrp="1"/>
          </p:cNvSpPr>
          <p:nvPr>
            <p:ph type="title"/>
          </p:nvPr>
        </p:nvSpPr>
        <p:spPr/>
        <p:txBody>
          <a:bodyPr/>
          <a:lstStyle/>
          <a:p>
            <a:r>
              <a:rPr lang="en-US" altLang="zh-CN" dirty="0"/>
              <a:t>JSP Login Example </a:t>
            </a:r>
            <a:r>
              <a:rPr lang="zh-CN" altLang="en-US" dirty="0"/>
              <a:t>（</a:t>
            </a:r>
            <a:r>
              <a:rPr lang="en-US" altLang="zh-CN" dirty="0" err="1"/>
              <a:t>response.jsp</a:t>
            </a:r>
            <a:r>
              <a:rPr lang="zh-CN" altLang="en-US" dirty="0"/>
              <a:t>）</a:t>
            </a:r>
            <a:endParaRPr lang="en-US" dirty="0"/>
          </a:p>
        </p:txBody>
      </p:sp>
      <p:pic>
        <p:nvPicPr>
          <p:cNvPr id="5" name="Content Placeholder 4">
            <a:extLst>
              <a:ext uri="{FF2B5EF4-FFF2-40B4-BE49-F238E27FC236}">
                <a16:creationId xmlns:a16="http://schemas.microsoft.com/office/drawing/2014/main" id="{C131E314-D245-4942-B48B-E69FEB6CEB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975" y="2355850"/>
            <a:ext cx="9466597" cy="3370682"/>
          </a:xfrm>
        </p:spPr>
      </p:pic>
      <p:sp>
        <p:nvSpPr>
          <p:cNvPr id="6" name="Rectangle 5">
            <a:extLst>
              <a:ext uri="{FF2B5EF4-FFF2-40B4-BE49-F238E27FC236}">
                <a16:creationId xmlns:a16="http://schemas.microsoft.com/office/drawing/2014/main" id="{C308ECCF-4E85-48BF-99A9-767358A0839A}"/>
              </a:ext>
            </a:extLst>
          </p:cNvPr>
          <p:cNvSpPr/>
          <p:nvPr/>
        </p:nvSpPr>
        <p:spPr>
          <a:xfrm>
            <a:off x="1988192" y="4001549"/>
            <a:ext cx="8430936" cy="1501630"/>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8" name="Picture 7">
            <a:extLst>
              <a:ext uri="{FF2B5EF4-FFF2-40B4-BE49-F238E27FC236}">
                <a16:creationId xmlns:a16="http://schemas.microsoft.com/office/drawing/2014/main" id="{8A46B1D1-3FFA-45FA-A2A4-A94BBB865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1820" y="1639920"/>
            <a:ext cx="3652378" cy="1592437"/>
          </a:xfrm>
          <a:prstGeom prst="rect">
            <a:avLst/>
          </a:prstGeom>
        </p:spPr>
      </p:pic>
      <p:sp>
        <p:nvSpPr>
          <p:cNvPr id="9" name="Action Button: Go Forward or Next 8">
            <a:hlinkClick r:id="rId4" highlightClick="1"/>
            <a:extLst>
              <a:ext uri="{FF2B5EF4-FFF2-40B4-BE49-F238E27FC236}">
                <a16:creationId xmlns:a16="http://schemas.microsoft.com/office/drawing/2014/main" id="{BE0238FD-F759-4ACC-9E39-65631A38C4E1}"/>
              </a:ext>
            </a:extLst>
          </p:cNvPr>
          <p:cNvSpPr/>
          <p:nvPr/>
        </p:nvSpPr>
        <p:spPr>
          <a:xfrm>
            <a:off x="3162650" y="6090407"/>
            <a:ext cx="1342238" cy="282961"/>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259377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89A792-773C-4817-A3B2-BE7C43E12980}"/>
              </a:ext>
            </a:extLst>
          </p:cNvPr>
          <p:cNvSpPr/>
          <p:nvPr/>
        </p:nvSpPr>
        <p:spPr>
          <a:xfrm>
            <a:off x="569012" y="372797"/>
            <a:ext cx="7654788" cy="461665"/>
          </a:xfrm>
          <a:prstGeom prst="rect">
            <a:avLst/>
          </a:prstGeom>
        </p:spPr>
        <p:txBody>
          <a:bodyPr wrap="none">
            <a:spAutoFit/>
          </a:bodyPr>
          <a:lstStyle/>
          <a:p>
            <a:r>
              <a:rPr lang="en-US" sz="2400" dirty="0"/>
              <a:t>Create a </a:t>
            </a:r>
            <a:r>
              <a:rPr lang="en-US" altLang="zh-CN" sz="2400" dirty="0"/>
              <a:t>RESTful </a:t>
            </a:r>
            <a:r>
              <a:rPr lang="en-US" sz="2400" dirty="0"/>
              <a:t>service </a:t>
            </a:r>
            <a:r>
              <a:rPr lang="en-US" altLang="zh-CN" sz="2400" dirty="0"/>
              <a:t>API</a:t>
            </a:r>
            <a:r>
              <a:rPr lang="en-US" sz="2400" dirty="0"/>
              <a:t> for the server resources</a:t>
            </a:r>
          </a:p>
        </p:txBody>
      </p:sp>
      <p:pic>
        <p:nvPicPr>
          <p:cNvPr id="4" name="Picture 3">
            <a:extLst>
              <a:ext uri="{FF2B5EF4-FFF2-40B4-BE49-F238E27FC236}">
                <a16:creationId xmlns:a16="http://schemas.microsoft.com/office/drawing/2014/main" id="{EED2C4C4-15EC-4D63-B935-C9BE745D02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7" y="1631718"/>
            <a:ext cx="3275711" cy="1775224"/>
          </a:xfrm>
          <a:prstGeom prst="rect">
            <a:avLst/>
          </a:prstGeom>
        </p:spPr>
      </p:pic>
      <p:pic>
        <p:nvPicPr>
          <p:cNvPr id="6" name="Picture 5">
            <a:extLst>
              <a:ext uri="{FF2B5EF4-FFF2-40B4-BE49-F238E27FC236}">
                <a16:creationId xmlns:a16="http://schemas.microsoft.com/office/drawing/2014/main" id="{D9CB3861-FC3A-4237-9DD4-B1096092F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614" y="5097043"/>
            <a:ext cx="2355119" cy="1153027"/>
          </a:xfrm>
          <a:prstGeom prst="rect">
            <a:avLst/>
          </a:prstGeom>
        </p:spPr>
      </p:pic>
      <p:pic>
        <p:nvPicPr>
          <p:cNvPr id="7" name="Picture 6">
            <a:extLst>
              <a:ext uri="{FF2B5EF4-FFF2-40B4-BE49-F238E27FC236}">
                <a16:creationId xmlns:a16="http://schemas.microsoft.com/office/drawing/2014/main" id="{9B907321-58E4-4796-8567-111044FF89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123" y="1490610"/>
            <a:ext cx="8321263" cy="4248781"/>
          </a:xfrm>
          <a:prstGeom prst="rect">
            <a:avLst/>
          </a:prstGeom>
        </p:spPr>
      </p:pic>
      <p:sp>
        <p:nvSpPr>
          <p:cNvPr id="9" name="Rectangle 8">
            <a:extLst>
              <a:ext uri="{FF2B5EF4-FFF2-40B4-BE49-F238E27FC236}">
                <a16:creationId xmlns:a16="http://schemas.microsoft.com/office/drawing/2014/main" id="{F10C90C6-417F-412B-890A-C02DB9891B78}"/>
              </a:ext>
            </a:extLst>
          </p:cNvPr>
          <p:cNvSpPr/>
          <p:nvPr/>
        </p:nvSpPr>
        <p:spPr>
          <a:xfrm>
            <a:off x="905934" y="2983831"/>
            <a:ext cx="1869350" cy="192505"/>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B31EEBC-FACD-4ECB-B5B8-8190FED877E6}"/>
              </a:ext>
            </a:extLst>
          </p:cNvPr>
          <p:cNvSpPr/>
          <p:nvPr/>
        </p:nvSpPr>
        <p:spPr>
          <a:xfrm>
            <a:off x="4539916" y="1490610"/>
            <a:ext cx="3946358" cy="737110"/>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7E6CD156-38D7-47F1-AF5D-AC2C583BB206}"/>
              </a:ext>
            </a:extLst>
          </p:cNvPr>
          <p:cNvSpPr/>
          <p:nvPr/>
        </p:nvSpPr>
        <p:spPr>
          <a:xfrm>
            <a:off x="6727479" y="1046943"/>
            <a:ext cx="4091560" cy="58477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600" dirty="0"/>
              <a:t>Jersey Annotation @Produces</a:t>
            </a:r>
          </a:p>
          <a:p>
            <a:r>
              <a:rPr lang="en-US" sz="1600" dirty="0"/>
              <a:t>Defines the output format as XML</a:t>
            </a:r>
          </a:p>
        </p:txBody>
      </p:sp>
      <p:sp>
        <p:nvSpPr>
          <p:cNvPr id="15" name="Rectangle 14">
            <a:extLst>
              <a:ext uri="{FF2B5EF4-FFF2-40B4-BE49-F238E27FC236}">
                <a16:creationId xmlns:a16="http://schemas.microsoft.com/office/drawing/2014/main" id="{C82536D2-D116-464B-BD3E-1F9449FF1677}"/>
              </a:ext>
            </a:extLst>
          </p:cNvPr>
          <p:cNvSpPr/>
          <p:nvPr/>
        </p:nvSpPr>
        <p:spPr>
          <a:xfrm>
            <a:off x="6464968" y="3908320"/>
            <a:ext cx="2630905" cy="326796"/>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325E3B6F-316E-4047-86C4-71EA8193B986}"/>
              </a:ext>
            </a:extLst>
          </p:cNvPr>
          <p:cNvSpPr/>
          <p:nvPr/>
        </p:nvSpPr>
        <p:spPr>
          <a:xfrm>
            <a:off x="7739754" y="2933638"/>
            <a:ext cx="4091560" cy="83099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600" dirty="0"/>
              <a:t>Jersey Annotation @</a:t>
            </a:r>
            <a:r>
              <a:rPr lang="en-US" sz="1600" dirty="0" err="1"/>
              <a:t>PathParam</a:t>
            </a:r>
            <a:endParaRPr lang="en-US" sz="1600" dirty="0"/>
          </a:p>
          <a:p>
            <a:r>
              <a:rPr lang="en-US" sz="1600" dirty="0"/>
              <a:t>Retrieves the input parameter form URI and assigns the value to the int id.</a:t>
            </a:r>
          </a:p>
        </p:txBody>
      </p:sp>
      <p:sp>
        <p:nvSpPr>
          <p:cNvPr id="18" name="Rectangle 17">
            <a:extLst>
              <a:ext uri="{FF2B5EF4-FFF2-40B4-BE49-F238E27FC236}">
                <a16:creationId xmlns:a16="http://schemas.microsoft.com/office/drawing/2014/main" id="{E0055860-29C6-48B3-9A0D-F78BAB875F65}"/>
              </a:ext>
            </a:extLst>
          </p:cNvPr>
          <p:cNvSpPr/>
          <p:nvPr/>
        </p:nvSpPr>
        <p:spPr>
          <a:xfrm>
            <a:off x="810494" y="2637781"/>
            <a:ext cx="1288272" cy="192505"/>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3194880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9A8309-29F9-4B41-A81D-888976705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453" y="1167333"/>
            <a:ext cx="7920695" cy="5428705"/>
          </a:xfrm>
          <a:prstGeom prst="rect">
            <a:avLst/>
          </a:prstGeom>
        </p:spPr>
      </p:pic>
      <p:sp>
        <p:nvSpPr>
          <p:cNvPr id="2" name="Rectangle 1">
            <a:extLst>
              <a:ext uri="{FF2B5EF4-FFF2-40B4-BE49-F238E27FC236}">
                <a16:creationId xmlns:a16="http://schemas.microsoft.com/office/drawing/2014/main" id="{F489A792-773C-4817-A3B2-BE7C43E12980}"/>
              </a:ext>
            </a:extLst>
          </p:cNvPr>
          <p:cNvSpPr/>
          <p:nvPr/>
        </p:nvSpPr>
        <p:spPr>
          <a:xfrm>
            <a:off x="291614" y="372655"/>
            <a:ext cx="7654788" cy="461665"/>
          </a:xfrm>
          <a:prstGeom prst="rect">
            <a:avLst/>
          </a:prstGeom>
        </p:spPr>
        <p:txBody>
          <a:bodyPr wrap="none">
            <a:spAutoFit/>
          </a:bodyPr>
          <a:lstStyle/>
          <a:p>
            <a:r>
              <a:rPr lang="en-US" sz="2400" dirty="0"/>
              <a:t>Create a </a:t>
            </a:r>
            <a:r>
              <a:rPr lang="en-US" altLang="zh-CN" sz="2400" dirty="0"/>
              <a:t>RESTful </a:t>
            </a:r>
            <a:r>
              <a:rPr lang="en-US" sz="2400" dirty="0"/>
              <a:t>service </a:t>
            </a:r>
            <a:r>
              <a:rPr lang="en-US" altLang="zh-CN" sz="2400" dirty="0"/>
              <a:t>API</a:t>
            </a:r>
            <a:r>
              <a:rPr lang="en-US" sz="2400" dirty="0"/>
              <a:t> for the server resources</a:t>
            </a:r>
          </a:p>
        </p:txBody>
      </p:sp>
      <p:pic>
        <p:nvPicPr>
          <p:cNvPr id="4" name="Picture 3">
            <a:extLst>
              <a:ext uri="{FF2B5EF4-FFF2-40B4-BE49-F238E27FC236}">
                <a16:creationId xmlns:a16="http://schemas.microsoft.com/office/drawing/2014/main" id="{EED2C4C4-15EC-4D63-B935-C9BE745D0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7" y="1631718"/>
            <a:ext cx="3275711" cy="1775224"/>
          </a:xfrm>
          <a:prstGeom prst="rect">
            <a:avLst/>
          </a:prstGeom>
        </p:spPr>
      </p:pic>
      <p:pic>
        <p:nvPicPr>
          <p:cNvPr id="6" name="Picture 5">
            <a:extLst>
              <a:ext uri="{FF2B5EF4-FFF2-40B4-BE49-F238E27FC236}">
                <a16:creationId xmlns:a16="http://schemas.microsoft.com/office/drawing/2014/main" id="{D9CB3861-FC3A-4237-9DD4-B1096092FC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614" y="5097043"/>
            <a:ext cx="2355119" cy="1153027"/>
          </a:xfrm>
          <a:prstGeom prst="rect">
            <a:avLst/>
          </a:prstGeom>
        </p:spPr>
      </p:pic>
      <p:sp>
        <p:nvSpPr>
          <p:cNvPr id="9" name="Rectangle 8">
            <a:extLst>
              <a:ext uri="{FF2B5EF4-FFF2-40B4-BE49-F238E27FC236}">
                <a16:creationId xmlns:a16="http://schemas.microsoft.com/office/drawing/2014/main" id="{F10C90C6-417F-412B-890A-C02DB9891B78}"/>
              </a:ext>
            </a:extLst>
          </p:cNvPr>
          <p:cNvSpPr/>
          <p:nvPr/>
        </p:nvSpPr>
        <p:spPr>
          <a:xfrm>
            <a:off x="825036" y="3162064"/>
            <a:ext cx="1446216" cy="266936"/>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B31EEBC-FACD-4ECB-B5B8-8190FED877E6}"/>
              </a:ext>
            </a:extLst>
          </p:cNvPr>
          <p:cNvSpPr/>
          <p:nvPr/>
        </p:nvSpPr>
        <p:spPr>
          <a:xfrm>
            <a:off x="4291859" y="1068836"/>
            <a:ext cx="4384030" cy="671474"/>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7E6CD156-38D7-47F1-AF5D-AC2C583BB206}"/>
              </a:ext>
            </a:extLst>
          </p:cNvPr>
          <p:cNvSpPr/>
          <p:nvPr/>
        </p:nvSpPr>
        <p:spPr>
          <a:xfrm>
            <a:off x="8075738" y="261962"/>
            <a:ext cx="4091560" cy="107721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600" dirty="0"/>
              <a:t>Jersey Annotation @Consumes annotation is used to specify which MIME media types of representations a resource can accept</a:t>
            </a:r>
          </a:p>
        </p:txBody>
      </p:sp>
      <p:sp>
        <p:nvSpPr>
          <p:cNvPr id="15" name="Rectangle 14">
            <a:extLst>
              <a:ext uri="{FF2B5EF4-FFF2-40B4-BE49-F238E27FC236}">
                <a16:creationId xmlns:a16="http://schemas.microsoft.com/office/drawing/2014/main" id="{C82536D2-D116-464B-BD3E-1F9449FF1677}"/>
              </a:ext>
            </a:extLst>
          </p:cNvPr>
          <p:cNvSpPr/>
          <p:nvPr/>
        </p:nvSpPr>
        <p:spPr>
          <a:xfrm>
            <a:off x="6096000" y="1934831"/>
            <a:ext cx="3785419" cy="446511"/>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325E3B6F-316E-4047-86C4-71EA8193B986}"/>
              </a:ext>
            </a:extLst>
          </p:cNvPr>
          <p:cNvSpPr/>
          <p:nvPr/>
        </p:nvSpPr>
        <p:spPr>
          <a:xfrm>
            <a:off x="7938337" y="2547184"/>
            <a:ext cx="4091560" cy="107721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600" dirty="0"/>
              <a:t>Jersey Annotation @</a:t>
            </a:r>
            <a:r>
              <a:rPr lang="en-US" sz="1600" dirty="0" err="1"/>
              <a:t>FormParam</a:t>
            </a:r>
            <a:endParaRPr lang="en-US" sz="1600" dirty="0"/>
          </a:p>
          <a:p>
            <a:r>
              <a:rPr lang="en-US" sz="1600" dirty="0"/>
              <a:t>Retrieves the input parameter form a form and assigns the value to the int quantity and float price.</a:t>
            </a:r>
          </a:p>
        </p:txBody>
      </p:sp>
      <p:sp>
        <p:nvSpPr>
          <p:cNvPr id="18" name="Rectangle 17">
            <a:extLst>
              <a:ext uri="{FF2B5EF4-FFF2-40B4-BE49-F238E27FC236}">
                <a16:creationId xmlns:a16="http://schemas.microsoft.com/office/drawing/2014/main" id="{E0055860-29C6-48B3-9A0D-F78BAB875F65}"/>
              </a:ext>
            </a:extLst>
          </p:cNvPr>
          <p:cNvSpPr/>
          <p:nvPr/>
        </p:nvSpPr>
        <p:spPr>
          <a:xfrm>
            <a:off x="825036" y="2227720"/>
            <a:ext cx="2360615" cy="192505"/>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8C5DA3D6-AA14-4327-B252-54D7F8A8BF5D}"/>
              </a:ext>
            </a:extLst>
          </p:cNvPr>
          <p:cNvSpPr/>
          <p:nvPr/>
        </p:nvSpPr>
        <p:spPr>
          <a:xfrm>
            <a:off x="6466114" y="4265434"/>
            <a:ext cx="3034937" cy="831609"/>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645987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89A792-773C-4817-A3B2-BE7C43E12980}"/>
              </a:ext>
            </a:extLst>
          </p:cNvPr>
          <p:cNvSpPr/>
          <p:nvPr/>
        </p:nvSpPr>
        <p:spPr>
          <a:xfrm>
            <a:off x="291614" y="372655"/>
            <a:ext cx="7654788" cy="461665"/>
          </a:xfrm>
          <a:prstGeom prst="rect">
            <a:avLst/>
          </a:prstGeom>
        </p:spPr>
        <p:txBody>
          <a:bodyPr wrap="none">
            <a:spAutoFit/>
          </a:bodyPr>
          <a:lstStyle/>
          <a:p>
            <a:r>
              <a:rPr lang="en-US" sz="2400" dirty="0"/>
              <a:t>Create a </a:t>
            </a:r>
            <a:r>
              <a:rPr lang="en-US" altLang="zh-CN" sz="2400" dirty="0"/>
              <a:t>RESTful </a:t>
            </a:r>
            <a:r>
              <a:rPr lang="en-US" sz="2400" dirty="0"/>
              <a:t>service </a:t>
            </a:r>
            <a:r>
              <a:rPr lang="en-US" altLang="zh-CN" sz="2400" dirty="0"/>
              <a:t>API</a:t>
            </a:r>
            <a:r>
              <a:rPr lang="en-US" sz="2400" dirty="0"/>
              <a:t> for the server resources</a:t>
            </a:r>
          </a:p>
        </p:txBody>
      </p:sp>
      <p:pic>
        <p:nvPicPr>
          <p:cNvPr id="4" name="Picture 3">
            <a:extLst>
              <a:ext uri="{FF2B5EF4-FFF2-40B4-BE49-F238E27FC236}">
                <a16:creationId xmlns:a16="http://schemas.microsoft.com/office/drawing/2014/main" id="{EED2C4C4-15EC-4D63-B935-C9BE745D02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7" y="1631718"/>
            <a:ext cx="3275711" cy="1775224"/>
          </a:xfrm>
          <a:prstGeom prst="rect">
            <a:avLst/>
          </a:prstGeom>
        </p:spPr>
      </p:pic>
      <p:pic>
        <p:nvPicPr>
          <p:cNvPr id="7" name="Picture 6">
            <a:extLst>
              <a:ext uri="{FF2B5EF4-FFF2-40B4-BE49-F238E27FC236}">
                <a16:creationId xmlns:a16="http://schemas.microsoft.com/office/drawing/2014/main" id="{0A128549-BE5F-44CA-96D2-6E1B11404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6371" y="2163761"/>
            <a:ext cx="8553542" cy="2933282"/>
          </a:xfrm>
          <a:prstGeom prst="rect">
            <a:avLst/>
          </a:prstGeom>
        </p:spPr>
      </p:pic>
      <p:pic>
        <p:nvPicPr>
          <p:cNvPr id="6" name="Picture 5">
            <a:extLst>
              <a:ext uri="{FF2B5EF4-FFF2-40B4-BE49-F238E27FC236}">
                <a16:creationId xmlns:a16="http://schemas.microsoft.com/office/drawing/2014/main" id="{D9CB3861-FC3A-4237-9DD4-B1096092FC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614" y="5097043"/>
            <a:ext cx="2355119" cy="1153027"/>
          </a:xfrm>
          <a:prstGeom prst="rect">
            <a:avLst/>
          </a:prstGeom>
        </p:spPr>
      </p:pic>
      <p:sp>
        <p:nvSpPr>
          <p:cNvPr id="9" name="Rectangle 8">
            <a:extLst>
              <a:ext uri="{FF2B5EF4-FFF2-40B4-BE49-F238E27FC236}">
                <a16:creationId xmlns:a16="http://schemas.microsoft.com/office/drawing/2014/main" id="{F10C90C6-417F-412B-890A-C02DB9891B78}"/>
              </a:ext>
            </a:extLst>
          </p:cNvPr>
          <p:cNvSpPr/>
          <p:nvPr/>
        </p:nvSpPr>
        <p:spPr>
          <a:xfrm>
            <a:off x="746065" y="2385862"/>
            <a:ext cx="1446216" cy="266936"/>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2493678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DEA5-19A7-4804-AE3D-37D2BFBE94E6}"/>
              </a:ext>
            </a:extLst>
          </p:cNvPr>
          <p:cNvSpPr>
            <a:spLocks noGrp="1"/>
          </p:cNvSpPr>
          <p:nvPr>
            <p:ph type="title"/>
          </p:nvPr>
        </p:nvSpPr>
        <p:spPr/>
        <p:txBody>
          <a:bodyPr/>
          <a:lstStyle/>
          <a:p>
            <a:r>
              <a:rPr lang="en-US" dirty="0"/>
              <a:t>RESTful JAX-RS Annotations</a:t>
            </a:r>
          </a:p>
        </p:txBody>
      </p:sp>
      <p:graphicFrame>
        <p:nvGraphicFramePr>
          <p:cNvPr id="5" name="Content Placeholder 4">
            <a:extLst>
              <a:ext uri="{FF2B5EF4-FFF2-40B4-BE49-F238E27FC236}">
                <a16:creationId xmlns:a16="http://schemas.microsoft.com/office/drawing/2014/main" id="{CF38D620-4578-4623-A6D3-FEBCC337F9C9}"/>
              </a:ext>
            </a:extLst>
          </p:cNvPr>
          <p:cNvGraphicFramePr>
            <a:graphicFrameLocks noGrp="1"/>
          </p:cNvGraphicFramePr>
          <p:nvPr>
            <p:ph idx="1"/>
            <p:extLst/>
          </p:nvPr>
        </p:nvGraphicFramePr>
        <p:xfrm>
          <a:off x="1237487" y="1691322"/>
          <a:ext cx="8596323" cy="4800917"/>
        </p:xfrm>
        <a:graphic>
          <a:graphicData uri="http://schemas.openxmlformats.org/drawingml/2006/table">
            <a:tbl>
              <a:tblPr firstRow="1" bandRow="1">
                <a:tableStyleId>{5C22544A-7EE6-4342-B048-85BDC9FD1C3A}</a:tableStyleId>
              </a:tblPr>
              <a:tblGrid>
                <a:gridCol w="1875028">
                  <a:extLst>
                    <a:ext uri="{9D8B030D-6E8A-4147-A177-3AD203B41FA5}">
                      <a16:colId xmlns:a16="http://schemas.microsoft.com/office/drawing/2014/main" val="2523169901"/>
                    </a:ext>
                  </a:extLst>
                </a:gridCol>
                <a:gridCol w="6721295">
                  <a:extLst>
                    <a:ext uri="{9D8B030D-6E8A-4147-A177-3AD203B41FA5}">
                      <a16:colId xmlns:a16="http://schemas.microsoft.com/office/drawing/2014/main" val="3892620084"/>
                    </a:ext>
                  </a:extLst>
                </a:gridCol>
              </a:tblGrid>
              <a:tr h="540393">
                <a:tc>
                  <a:txBody>
                    <a:bodyPr/>
                    <a:lstStyle/>
                    <a:p>
                      <a:r>
                        <a:rPr lang="en-US" dirty="0"/>
                        <a:t>Annotation</a:t>
                      </a:r>
                    </a:p>
                  </a:txBody>
                  <a:tcPr/>
                </a:tc>
                <a:tc>
                  <a:txBody>
                    <a:bodyPr/>
                    <a:lstStyle/>
                    <a:p>
                      <a:r>
                        <a:rPr lang="en-US" dirty="0"/>
                        <a:t>Description</a:t>
                      </a:r>
                    </a:p>
                  </a:txBody>
                  <a:tcPr/>
                </a:tc>
                <a:extLst>
                  <a:ext uri="{0D108BD9-81ED-4DB2-BD59-A6C34878D82A}">
                    <a16:rowId xmlns:a16="http://schemas.microsoft.com/office/drawing/2014/main" val="3348365681"/>
                  </a:ext>
                </a:extLst>
              </a:tr>
              <a:tr h="748031">
                <a:tc>
                  <a:txBody>
                    <a:bodyPr/>
                    <a:lstStyle/>
                    <a:p>
                      <a:r>
                        <a:rPr lang="en-US" sz="2000" dirty="0">
                          <a:latin typeface="Consolas" panose="020B0609020204030204" pitchFamily="49" charset="0"/>
                        </a:rPr>
                        <a:t>@Path</a:t>
                      </a:r>
                    </a:p>
                  </a:txBody>
                  <a:tcPr/>
                </a:tc>
                <a:tc>
                  <a:txBody>
                    <a:bodyPr/>
                    <a:lstStyle/>
                    <a:p>
                      <a:r>
                        <a:rPr lang="en-US" sz="2000" dirty="0"/>
                        <a:t>It identifies the URI path. It can be specified on class or method.</a:t>
                      </a:r>
                    </a:p>
                  </a:txBody>
                  <a:tcPr/>
                </a:tc>
                <a:extLst>
                  <a:ext uri="{0D108BD9-81ED-4DB2-BD59-A6C34878D82A}">
                    <a16:rowId xmlns:a16="http://schemas.microsoft.com/office/drawing/2014/main" val="4132511275"/>
                  </a:ext>
                </a:extLst>
              </a:tr>
              <a:tr h="422800">
                <a:tc>
                  <a:txBody>
                    <a:bodyPr/>
                    <a:lstStyle/>
                    <a:p>
                      <a:r>
                        <a:rPr lang="en-US" sz="2000" dirty="0">
                          <a:latin typeface="Consolas" panose="020B0609020204030204" pitchFamily="49" charset="0"/>
                        </a:rPr>
                        <a:t>@</a:t>
                      </a:r>
                      <a:r>
                        <a:rPr lang="en-US" sz="2000" dirty="0" err="1">
                          <a:latin typeface="Consolas" panose="020B0609020204030204" pitchFamily="49" charset="0"/>
                        </a:rPr>
                        <a:t>PathParam</a:t>
                      </a:r>
                      <a:endParaRPr lang="en-US" sz="2000" dirty="0">
                        <a:latin typeface="Consolas" panose="020B0609020204030204" pitchFamily="49" charset="0"/>
                      </a:endParaRPr>
                    </a:p>
                  </a:txBody>
                  <a:tcPr/>
                </a:tc>
                <a:tc>
                  <a:txBody>
                    <a:bodyPr/>
                    <a:lstStyle/>
                    <a:p>
                      <a:r>
                        <a:rPr lang="en-US" sz="2000" dirty="0"/>
                        <a:t>represents the parameter of the URI path.</a:t>
                      </a:r>
                    </a:p>
                  </a:txBody>
                  <a:tcPr/>
                </a:tc>
                <a:extLst>
                  <a:ext uri="{0D108BD9-81ED-4DB2-BD59-A6C34878D82A}">
                    <a16:rowId xmlns:a16="http://schemas.microsoft.com/office/drawing/2014/main" val="1181143364"/>
                  </a:ext>
                </a:extLst>
              </a:tr>
              <a:tr h="422800">
                <a:tc>
                  <a:txBody>
                    <a:bodyPr/>
                    <a:lstStyle/>
                    <a:p>
                      <a:r>
                        <a:rPr lang="en-US" sz="2000" dirty="0">
                          <a:latin typeface="Consolas" panose="020B0609020204030204" pitchFamily="49" charset="0"/>
                        </a:rPr>
                        <a:t>@GET</a:t>
                      </a:r>
                    </a:p>
                  </a:txBody>
                  <a:tcPr/>
                </a:tc>
                <a:tc>
                  <a:txBody>
                    <a:bodyPr/>
                    <a:lstStyle/>
                    <a:p>
                      <a:r>
                        <a:rPr lang="en-US" sz="2000" dirty="0"/>
                        <a:t>specifies method responds to GET request.</a:t>
                      </a:r>
                    </a:p>
                  </a:txBody>
                  <a:tcPr/>
                </a:tc>
                <a:extLst>
                  <a:ext uri="{0D108BD9-81ED-4DB2-BD59-A6C34878D82A}">
                    <a16:rowId xmlns:a16="http://schemas.microsoft.com/office/drawing/2014/main" val="2862144618"/>
                  </a:ext>
                </a:extLst>
              </a:tr>
              <a:tr h="422800">
                <a:tc>
                  <a:txBody>
                    <a:bodyPr/>
                    <a:lstStyle/>
                    <a:p>
                      <a:r>
                        <a:rPr lang="en-US" sz="2000" dirty="0">
                          <a:latin typeface="Consolas" panose="020B0609020204030204" pitchFamily="49" charset="0"/>
                        </a:rPr>
                        <a:t>@POST</a:t>
                      </a:r>
                    </a:p>
                  </a:txBody>
                  <a:tcPr/>
                </a:tc>
                <a:tc>
                  <a:txBody>
                    <a:bodyPr/>
                    <a:lstStyle/>
                    <a:p>
                      <a:r>
                        <a:rPr lang="en-US" sz="2000" b="0" i="0" kern="1200" dirty="0">
                          <a:solidFill>
                            <a:schemeClr val="dk1"/>
                          </a:solidFill>
                          <a:effectLst/>
                          <a:latin typeface="+mn-lt"/>
                          <a:ea typeface="+mn-ea"/>
                          <a:cs typeface="+mn-cs"/>
                        </a:rPr>
                        <a:t>specifies method responds to POST request.</a:t>
                      </a:r>
                      <a:endParaRPr lang="en-US" sz="2000" dirty="0"/>
                    </a:p>
                  </a:txBody>
                  <a:tcPr/>
                </a:tc>
                <a:extLst>
                  <a:ext uri="{0D108BD9-81ED-4DB2-BD59-A6C34878D82A}">
                    <a16:rowId xmlns:a16="http://schemas.microsoft.com/office/drawing/2014/main" val="88907870"/>
                  </a:ext>
                </a:extLst>
              </a:tr>
              <a:tr h="422800">
                <a:tc>
                  <a:txBody>
                    <a:bodyPr/>
                    <a:lstStyle/>
                    <a:p>
                      <a:r>
                        <a:rPr lang="en-US" sz="2000" dirty="0">
                          <a:latin typeface="Consolas" panose="020B0609020204030204" pitchFamily="49" charset="0"/>
                        </a:rPr>
                        <a:t>@PUT</a:t>
                      </a:r>
                    </a:p>
                  </a:txBody>
                  <a:tcPr/>
                </a:tc>
                <a:tc>
                  <a:txBody>
                    <a:bodyPr/>
                    <a:lstStyle/>
                    <a:p>
                      <a:r>
                        <a:rPr lang="en-US" sz="2000" dirty="0"/>
                        <a:t>specifies method responds to PUT request.</a:t>
                      </a:r>
                    </a:p>
                  </a:txBody>
                  <a:tcPr/>
                </a:tc>
                <a:extLst>
                  <a:ext uri="{0D108BD9-81ED-4DB2-BD59-A6C34878D82A}">
                    <a16:rowId xmlns:a16="http://schemas.microsoft.com/office/drawing/2014/main" val="4070363233"/>
                  </a:ext>
                </a:extLst>
              </a:tr>
              <a:tr h="422800">
                <a:tc>
                  <a:txBody>
                    <a:bodyPr/>
                    <a:lstStyle/>
                    <a:p>
                      <a:r>
                        <a:rPr lang="en-US" sz="2000" dirty="0">
                          <a:latin typeface="Consolas" panose="020B0609020204030204" pitchFamily="49" charset="0"/>
                        </a:rPr>
                        <a:t>@DELETE</a:t>
                      </a:r>
                    </a:p>
                  </a:txBody>
                  <a:tcPr/>
                </a:tc>
                <a:tc>
                  <a:txBody>
                    <a:bodyPr/>
                    <a:lstStyle/>
                    <a:p>
                      <a:r>
                        <a:rPr lang="en-US" sz="2000" dirty="0"/>
                        <a:t>specifies method responds to DELETE request.</a:t>
                      </a:r>
                    </a:p>
                  </a:txBody>
                  <a:tcPr/>
                </a:tc>
                <a:extLst>
                  <a:ext uri="{0D108BD9-81ED-4DB2-BD59-A6C34878D82A}">
                    <a16:rowId xmlns:a16="http://schemas.microsoft.com/office/drawing/2014/main" val="1111714444"/>
                  </a:ext>
                </a:extLst>
              </a:tr>
              <a:tr h="1398493">
                <a:tc>
                  <a:txBody>
                    <a:bodyPr/>
                    <a:lstStyle/>
                    <a:p>
                      <a:r>
                        <a:rPr lang="en-US" sz="2000" dirty="0">
                          <a:latin typeface="Consolas" panose="020B0609020204030204" pitchFamily="49" charset="0"/>
                        </a:rPr>
                        <a:t>@Produces</a:t>
                      </a:r>
                    </a:p>
                  </a:txBody>
                  <a:tcPr/>
                </a:tc>
                <a:tc>
                  <a:txBody>
                    <a:bodyPr/>
                    <a:lstStyle/>
                    <a:p>
                      <a:r>
                        <a:rPr lang="en-US" sz="2000" dirty="0"/>
                        <a:t>defines media type for the response such as XML, PLAIN, JSON etc. It defines the media type that the methods of a resource class or </a:t>
                      </a:r>
                      <a:r>
                        <a:rPr lang="en-US" sz="2000" dirty="0" err="1"/>
                        <a:t>MessageBodyWriter</a:t>
                      </a:r>
                      <a:r>
                        <a:rPr lang="en-US" sz="2000" dirty="0"/>
                        <a:t> can produce.</a:t>
                      </a:r>
                    </a:p>
                  </a:txBody>
                  <a:tcPr/>
                </a:tc>
                <a:extLst>
                  <a:ext uri="{0D108BD9-81ED-4DB2-BD59-A6C34878D82A}">
                    <a16:rowId xmlns:a16="http://schemas.microsoft.com/office/drawing/2014/main" val="2492336634"/>
                  </a:ext>
                </a:extLst>
              </a:tr>
            </a:tbl>
          </a:graphicData>
        </a:graphic>
      </p:graphicFrame>
      <p:sp>
        <p:nvSpPr>
          <p:cNvPr id="4" name="Slide Number Placeholder 3">
            <a:extLst>
              <a:ext uri="{FF2B5EF4-FFF2-40B4-BE49-F238E27FC236}">
                <a16:creationId xmlns:a16="http://schemas.microsoft.com/office/drawing/2014/main" id="{A11ED16B-F5F2-46C0-A7C6-9D56773A48E4}"/>
              </a:ext>
            </a:extLst>
          </p:cNvPr>
          <p:cNvSpPr>
            <a:spLocks noGrp="1"/>
          </p:cNvSpPr>
          <p:nvPr>
            <p:ph type="sldNum" sz="quarter" idx="12"/>
          </p:nvPr>
        </p:nvSpPr>
        <p:spPr/>
        <p:txBody>
          <a:bodyPr>
            <a:normAutofit/>
          </a:bodyPr>
          <a:lstStyle/>
          <a:p>
            <a:fld id="{D61EAE1C-5DFA-4866-9C67-A2857289597C}" type="slidenum">
              <a:rPr lang="en-US" smtClean="0"/>
              <a:t>163</a:t>
            </a:fld>
            <a:endParaRPr lang="en-US"/>
          </a:p>
        </p:txBody>
      </p:sp>
    </p:spTree>
    <p:extLst>
      <p:ext uri="{BB962C8B-B14F-4D97-AF65-F5344CB8AC3E}">
        <p14:creationId xmlns:p14="http://schemas.microsoft.com/office/powerpoint/2010/main" val="265522376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4D4645-F5F1-4461-866C-D782FF206042}"/>
              </a:ext>
            </a:extLst>
          </p:cNvPr>
          <p:cNvSpPr/>
          <p:nvPr/>
        </p:nvSpPr>
        <p:spPr>
          <a:xfrm>
            <a:off x="291614" y="372655"/>
            <a:ext cx="1707712" cy="461665"/>
          </a:xfrm>
          <a:prstGeom prst="rect">
            <a:avLst/>
          </a:prstGeom>
        </p:spPr>
        <p:txBody>
          <a:bodyPr wrap="none">
            <a:spAutoFit/>
          </a:bodyPr>
          <a:lstStyle/>
          <a:p>
            <a:r>
              <a:rPr lang="en-US" sz="2400" dirty="0"/>
              <a:t>Index.html</a:t>
            </a:r>
          </a:p>
        </p:txBody>
      </p:sp>
      <p:pic>
        <p:nvPicPr>
          <p:cNvPr id="4" name="Picture 3">
            <a:extLst>
              <a:ext uri="{FF2B5EF4-FFF2-40B4-BE49-F238E27FC236}">
                <a16:creationId xmlns:a16="http://schemas.microsoft.com/office/drawing/2014/main" id="{CCFFC780-9674-4F56-94BF-D4F9DCB27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326" y="962657"/>
            <a:ext cx="7487695" cy="5658640"/>
          </a:xfrm>
          <a:prstGeom prst="rect">
            <a:avLst/>
          </a:prstGeom>
        </p:spPr>
      </p:pic>
      <p:sp>
        <p:nvSpPr>
          <p:cNvPr id="5" name="Action Button: Go Forward or Next 4">
            <a:hlinkClick r:id="rId3" highlightClick="1"/>
            <a:extLst>
              <a:ext uri="{FF2B5EF4-FFF2-40B4-BE49-F238E27FC236}">
                <a16:creationId xmlns:a16="http://schemas.microsoft.com/office/drawing/2014/main" id="{B44C1418-95A4-42CE-9A01-0CA4DFA315D8}"/>
              </a:ext>
            </a:extLst>
          </p:cNvPr>
          <p:cNvSpPr/>
          <p:nvPr/>
        </p:nvSpPr>
        <p:spPr>
          <a:xfrm>
            <a:off x="9657347" y="3607493"/>
            <a:ext cx="1892968" cy="36896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82591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86899A-EC11-499D-AA48-FE2A7928ACEE}"/>
              </a:ext>
            </a:extLst>
          </p:cNvPr>
          <p:cNvSpPr>
            <a:spLocks noGrp="1"/>
          </p:cNvSpPr>
          <p:nvPr>
            <p:ph type="title"/>
          </p:nvPr>
        </p:nvSpPr>
        <p:spPr/>
        <p:txBody>
          <a:bodyPr/>
          <a:lstStyle/>
          <a:p>
            <a:r>
              <a:rPr lang="en-US" dirty="0"/>
              <a:t>RESTful Client Tools</a:t>
            </a:r>
          </a:p>
        </p:txBody>
      </p:sp>
      <p:sp>
        <p:nvSpPr>
          <p:cNvPr id="6" name="Content Placeholder 5">
            <a:extLst>
              <a:ext uri="{FF2B5EF4-FFF2-40B4-BE49-F238E27FC236}">
                <a16:creationId xmlns:a16="http://schemas.microsoft.com/office/drawing/2014/main" id="{0194933C-6FBB-47F5-970B-567C04BCECB4}"/>
              </a:ext>
            </a:extLst>
          </p:cNvPr>
          <p:cNvSpPr>
            <a:spLocks noGrp="1"/>
          </p:cNvSpPr>
          <p:nvPr>
            <p:ph sz="half" idx="1"/>
          </p:nvPr>
        </p:nvSpPr>
        <p:spPr>
          <a:xfrm>
            <a:off x="1069848" y="2194560"/>
            <a:ext cx="3674359" cy="3977640"/>
          </a:xfrm>
        </p:spPr>
        <p:txBody>
          <a:bodyPr/>
          <a:lstStyle/>
          <a:p>
            <a:r>
              <a:rPr lang="en-US" dirty="0"/>
              <a:t>Postman, Insomnia to submit HTTP (POST, GET, etc.)</a:t>
            </a:r>
          </a:p>
        </p:txBody>
      </p:sp>
      <p:sp>
        <p:nvSpPr>
          <p:cNvPr id="8" name="Content Placeholder 7">
            <a:extLst>
              <a:ext uri="{FF2B5EF4-FFF2-40B4-BE49-F238E27FC236}">
                <a16:creationId xmlns:a16="http://schemas.microsoft.com/office/drawing/2014/main" id="{730307E9-17C5-4F9F-A7E3-9FB008885BBE}"/>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45C4674B-3CE4-4F1A-9422-180F0B48F1B8}"/>
              </a:ext>
            </a:extLst>
          </p:cNvPr>
          <p:cNvPicPr>
            <a:picLocks noChangeAspect="1"/>
          </p:cNvPicPr>
          <p:nvPr/>
        </p:nvPicPr>
        <p:blipFill>
          <a:blip r:embed="rId2"/>
          <a:stretch>
            <a:fillRect/>
          </a:stretch>
        </p:blipFill>
        <p:spPr>
          <a:xfrm>
            <a:off x="5072952" y="1699982"/>
            <a:ext cx="6535051" cy="4704989"/>
          </a:xfrm>
          <a:prstGeom prst="rect">
            <a:avLst/>
          </a:prstGeom>
        </p:spPr>
      </p:pic>
      <p:sp>
        <p:nvSpPr>
          <p:cNvPr id="9" name="Rectangle 8">
            <a:extLst>
              <a:ext uri="{FF2B5EF4-FFF2-40B4-BE49-F238E27FC236}">
                <a16:creationId xmlns:a16="http://schemas.microsoft.com/office/drawing/2014/main" id="{42EA01A9-D023-4CDC-AD91-99226C7918D2}"/>
              </a:ext>
            </a:extLst>
          </p:cNvPr>
          <p:cNvSpPr/>
          <p:nvPr/>
        </p:nvSpPr>
        <p:spPr>
          <a:xfrm>
            <a:off x="1396546" y="3603142"/>
            <a:ext cx="3187507" cy="369332"/>
          </a:xfrm>
          <a:prstGeom prst="rect">
            <a:avLst/>
          </a:prstGeom>
        </p:spPr>
        <p:txBody>
          <a:bodyPr wrap="square">
            <a:spAutoFit/>
          </a:bodyPr>
          <a:lstStyle/>
          <a:p>
            <a:r>
              <a:rPr lang="en-US" dirty="0">
                <a:hlinkClick r:id="rId3"/>
              </a:rPr>
              <a:t>https://web.postman.com</a:t>
            </a:r>
            <a:r>
              <a:rPr lang="en-US" dirty="0"/>
              <a:t> </a:t>
            </a:r>
          </a:p>
        </p:txBody>
      </p:sp>
    </p:spTree>
    <p:extLst>
      <p:ext uri="{BB962C8B-B14F-4D97-AF65-F5344CB8AC3E}">
        <p14:creationId xmlns:p14="http://schemas.microsoft.com/office/powerpoint/2010/main" val="4286342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8FDB0-4314-47C3-BD65-1791C35B9251}"/>
              </a:ext>
            </a:extLst>
          </p:cNvPr>
          <p:cNvSpPr>
            <a:spLocks noGrp="1"/>
          </p:cNvSpPr>
          <p:nvPr>
            <p:ph type="title"/>
          </p:nvPr>
        </p:nvSpPr>
        <p:spPr/>
        <p:txBody>
          <a:bodyPr/>
          <a:lstStyle/>
          <a:p>
            <a:r>
              <a:rPr lang="en-US" altLang="zh-CN" dirty="0"/>
              <a:t>JSP Login Example </a:t>
            </a:r>
            <a:r>
              <a:rPr lang="zh-CN" altLang="en-US" dirty="0"/>
              <a:t>（</a:t>
            </a:r>
            <a:r>
              <a:rPr lang="en-US" altLang="zh-CN" dirty="0" err="1"/>
              <a:t>DoPost</a:t>
            </a:r>
            <a:r>
              <a:rPr lang="en-US" altLang="zh-CN" dirty="0"/>
              <a:t> method</a:t>
            </a:r>
            <a:r>
              <a:rPr lang="zh-CN" altLang="en-US" dirty="0"/>
              <a:t>）</a:t>
            </a:r>
            <a:endParaRPr lang="en-US" dirty="0"/>
          </a:p>
        </p:txBody>
      </p:sp>
      <p:pic>
        <p:nvPicPr>
          <p:cNvPr id="5" name="Content Placeholder 4">
            <a:extLst>
              <a:ext uri="{FF2B5EF4-FFF2-40B4-BE49-F238E27FC236}">
                <a16:creationId xmlns:a16="http://schemas.microsoft.com/office/drawing/2014/main" id="{DC23BD8F-A6EC-4609-9B9E-DC65FE7DFD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2361" y="2680914"/>
            <a:ext cx="9507277" cy="2629267"/>
          </a:xfrm>
        </p:spPr>
      </p:pic>
      <p:sp>
        <p:nvSpPr>
          <p:cNvPr id="6" name="Rectangle 5">
            <a:extLst>
              <a:ext uri="{FF2B5EF4-FFF2-40B4-BE49-F238E27FC236}">
                <a16:creationId xmlns:a16="http://schemas.microsoft.com/office/drawing/2014/main" id="{5419E885-FAF4-4174-A5BB-32CAD097DC2D}"/>
              </a:ext>
            </a:extLst>
          </p:cNvPr>
          <p:cNvSpPr/>
          <p:nvPr/>
        </p:nvSpPr>
        <p:spPr>
          <a:xfrm>
            <a:off x="2558642" y="3607266"/>
            <a:ext cx="8290996" cy="1459684"/>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1354533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8C01-316A-4C47-BAB2-28D9A8B15C43}"/>
              </a:ext>
            </a:extLst>
          </p:cNvPr>
          <p:cNvSpPr>
            <a:spLocks noGrp="1"/>
          </p:cNvSpPr>
          <p:nvPr>
            <p:ph type="title"/>
          </p:nvPr>
        </p:nvSpPr>
        <p:spPr/>
        <p:txBody>
          <a:bodyPr/>
          <a:lstStyle/>
          <a:p>
            <a:r>
              <a:rPr lang="en-US" altLang="zh-CN" dirty="0"/>
              <a:t>JSP + servlet Login Example </a:t>
            </a:r>
            <a:endParaRPr lang="en-US" dirty="0"/>
          </a:p>
        </p:txBody>
      </p:sp>
      <p:sp>
        <p:nvSpPr>
          <p:cNvPr id="8" name="Content Placeholder 7">
            <a:extLst>
              <a:ext uri="{FF2B5EF4-FFF2-40B4-BE49-F238E27FC236}">
                <a16:creationId xmlns:a16="http://schemas.microsoft.com/office/drawing/2014/main" id="{BA6D25DF-E01F-4335-A54F-0CF6FE5399B6}"/>
              </a:ext>
            </a:extLst>
          </p:cNvPr>
          <p:cNvSpPr>
            <a:spLocks noGrp="1"/>
          </p:cNvSpPr>
          <p:nvPr>
            <p:ph sz="half" idx="1"/>
          </p:nvPr>
        </p:nvSpPr>
        <p:spPr>
          <a:xfrm>
            <a:off x="1069848" y="2160117"/>
            <a:ext cx="4754880" cy="3977640"/>
          </a:xfrm>
        </p:spPr>
        <p:txBody>
          <a:bodyPr>
            <a:normAutofit/>
          </a:bodyPr>
          <a:lstStyle/>
          <a:p>
            <a:r>
              <a:rPr lang="en-US" sz="2400" dirty="0"/>
              <a:t>Project Structure</a:t>
            </a:r>
          </a:p>
          <a:p>
            <a:pPr lvl="1"/>
            <a:r>
              <a:rPr lang="en-US" sz="2000" dirty="0">
                <a:solidFill>
                  <a:srgbClr val="00B0F0"/>
                </a:solidFill>
                <a:latin typeface="Consolas" panose="020B0609020204030204" pitchFamily="49" charset="0"/>
              </a:rPr>
              <a:t>index.html </a:t>
            </a:r>
            <a:r>
              <a:rPr lang="en-US" sz="2000" dirty="0"/>
              <a:t>(the web application home page).</a:t>
            </a:r>
          </a:p>
          <a:p>
            <a:pPr lvl="1"/>
            <a:r>
              <a:rPr lang="en-US" sz="2000" dirty="0">
                <a:solidFill>
                  <a:srgbClr val="00B0F0"/>
                </a:solidFill>
                <a:latin typeface="Consolas" panose="020B0609020204030204" pitchFamily="49" charset="0"/>
              </a:rPr>
              <a:t>doLogin.java </a:t>
            </a:r>
            <a:r>
              <a:rPr lang="en-US" sz="2000" dirty="0"/>
              <a:t>(servlet for handling request and response)</a:t>
            </a:r>
          </a:p>
          <a:p>
            <a:pPr lvl="1"/>
            <a:r>
              <a:rPr lang="en-US" sz="2000" dirty="0">
                <a:solidFill>
                  <a:srgbClr val="00B0F0"/>
                </a:solidFill>
              </a:rPr>
              <a:t>User.java</a:t>
            </a:r>
            <a:r>
              <a:rPr lang="en-US" sz="2000" dirty="0"/>
              <a:t> (the JavaBean for modeling the user data)</a:t>
            </a:r>
          </a:p>
          <a:p>
            <a:pPr lvl="1"/>
            <a:r>
              <a:rPr lang="en-US" sz="2000" dirty="0" err="1">
                <a:solidFill>
                  <a:srgbClr val="00B0F0"/>
                </a:solidFill>
              </a:rPr>
              <a:t>loginsucess</a:t>
            </a:r>
            <a:r>
              <a:rPr lang="en-US" sz="2000" b="1" dirty="0" err="1">
                <a:solidFill>
                  <a:srgbClr val="00B0F0"/>
                </a:solidFill>
              </a:rPr>
              <a:t>.</a:t>
            </a:r>
            <a:r>
              <a:rPr lang="en-US" sz="2000" dirty="0" err="1">
                <a:solidFill>
                  <a:srgbClr val="00B0F0"/>
                </a:solidFill>
              </a:rPr>
              <a:t>jsp</a:t>
            </a:r>
            <a:r>
              <a:rPr lang="en-US" sz="2000" b="1" dirty="0">
                <a:solidFill>
                  <a:srgbClr val="00B0F0"/>
                </a:solidFill>
              </a:rPr>
              <a:t> </a:t>
            </a:r>
            <a:r>
              <a:rPr lang="en-US" sz="2000" dirty="0"/>
              <a:t>(a </a:t>
            </a:r>
            <a:r>
              <a:rPr lang="en-US" sz="2000" dirty="0" err="1"/>
              <a:t>jsp</a:t>
            </a:r>
            <a:r>
              <a:rPr lang="en-US" sz="2000" dirty="0"/>
              <a:t> document for handling how to represent the response to the client) </a:t>
            </a:r>
          </a:p>
        </p:txBody>
      </p:sp>
      <p:pic>
        <p:nvPicPr>
          <p:cNvPr id="7" name="Picture 6">
            <a:extLst>
              <a:ext uri="{FF2B5EF4-FFF2-40B4-BE49-F238E27FC236}">
                <a16:creationId xmlns:a16="http://schemas.microsoft.com/office/drawing/2014/main" id="{61BB2114-21F1-4361-92A4-25AEA84DA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6253" y="1883324"/>
            <a:ext cx="2823410" cy="4531227"/>
          </a:xfrm>
          <a:prstGeom prst="rect">
            <a:avLst/>
          </a:prstGeom>
        </p:spPr>
      </p:pic>
    </p:spTree>
    <p:extLst>
      <p:ext uri="{BB962C8B-B14F-4D97-AF65-F5344CB8AC3E}">
        <p14:creationId xmlns:p14="http://schemas.microsoft.com/office/powerpoint/2010/main" val="721328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8C01-316A-4C47-BAB2-28D9A8B15C43}"/>
              </a:ext>
            </a:extLst>
          </p:cNvPr>
          <p:cNvSpPr>
            <a:spLocks noGrp="1"/>
          </p:cNvSpPr>
          <p:nvPr>
            <p:ph type="title"/>
          </p:nvPr>
        </p:nvSpPr>
        <p:spPr/>
        <p:txBody>
          <a:bodyPr/>
          <a:lstStyle/>
          <a:p>
            <a:r>
              <a:rPr lang="en-US" altLang="zh-CN" dirty="0"/>
              <a:t>JSP + servlet Login Example </a:t>
            </a:r>
            <a:endParaRPr lang="en-US" dirty="0"/>
          </a:p>
        </p:txBody>
      </p:sp>
      <p:pic>
        <p:nvPicPr>
          <p:cNvPr id="4" name="Picture 3">
            <a:extLst>
              <a:ext uri="{FF2B5EF4-FFF2-40B4-BE49-F238E27FC236}">
                <a16:creationId xmlns:a16="http://schemas.microsoft.com/office/drawing/2014/main" id="{3023E305-82E3-4873-840E-D76BCC549FD3}"/>
              </a:ext>
            </a:extLst>
          </p:cNvPr>
          <p:cNvPicPr>
            <a:picLocks noChangeAspect="1"/>
          </p:cNvPicPr>
          <p:nvPr/>
        </p:nvPicPr>
        <p:blipFill>
          <a:blip r:embed="rId2"/>
          <a:stretch>
            <a:fillRect/>
          </a:stretch>
        </p:blipFill>
        <p:spPr>
          <a:xfrm>
            <a:off x="787714" y="2447521"/>
            <a:ext cx="9909274" cy="4109787"/>
          </a:xfrm>
          <a:prstGeom prst="rect">
            <a:avLst/>
          </a:prstGeom>
        </p:spPr>
      </p:pic>
      <p:sp>
        <p:nvSpPr>
          <p:cNvPr id="5" name="TextBox 4">
            <a:extLst>
              <a:ext uri="{FF2B5EF4-FFF2-40B4-BE49-F238E27FC236}">
                <a16:creationId xmlns:a16="http://schemas.microsoft.com/office/drawing/2014/main" id="{FC307FA2-D979-43DA-B1C8-2C05069FA2E3}"/>
              </a:ext>
            </a:extLst>
          </p:cNvPr>
          <p:cNvSpPr txBox="1"/>
          <p:nvPr/>
        </p:nvSpPr>
        <p:spPr>
          <a:xfrm>
            <a:off x="452708" y="1832366"/>
            <a:ext cx="2003612" cy="523220"/>
          </a:xfrm>
          <a:prstGeom prst="rect">
            <a:avLst/>
          </a:prstGeom>
          <a:noFill/>
        </p:spPr>
        <p:txBody>
          <a:bodyPr wrap="square" rtlCol="0">
            <a:spAutoFit/>
          </a:bodyPr>
          <a:lstStyle/>
          <a:p>
            <a:r>
              <a:rPr lang="en-US" sz="2800" dirty="0"/>
              <a:t>index.html</a:t>
            </a:r>
          </a:p>
        </p:txBody>
      </p:sp>
      <p:pic>
        <p:nvPicPr>
          <p:cNvPr id="6" name="Picture 5">
            <a:extLst>
              <a:ext uri="{FF2B5EF4-FFF2-40B4-BE49-F238E27FC236}">
                <a16:creationId xmlns:a16="http://schemas.microsoft.com/office/drawing/2014/main" id="{CD248FEF-633B-46BC-A304-336D959A6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2679" y="1435414"/>
            <a:ext cx="2545601" cy="2024213"/>
          </a:xfrm>
          <a:prstGeom prst="rect">
            <a:avLst/>
          </a:prstGeom>
        </p:spPr>
      </p:pic>
    </p:spTree>
    <p:extLst>
      <p:ext uri="{BB962C8B-B14F-4D97-AF65-F5344CB8AC3E}">
        <p14:creationId xmlns:p14="http://schemas.microsoft.com/office/powerpoint/2010/main" val="1017958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08927-2CE7-4412-8457-3357CA845565}"/>
              </a:ext>
            </a:extLst>
          </p:cNvPr>
          <p:cNvSpPr>
            <a:spLocks noGrp="1"/>
          </p:cNvSpPr>
          <p:nvPr>
            <p:ph type="title"/>
          </p:nvPr>
        </p:nvSpPr>
        <p:spPr/>
        <p:txBody>
          <a:bodyPr/>
          <a:lstStyle/>
          <a:p>
            <a:r>
              <a:rPr lang="en-US" dirty="0"/>
              <a:t>Chapter outline</a:t>
            </a:r>
          </a:p>
        </p:txBody>
      </p:sp>
      <p:sp>
        <p:nvSpPr>
          <p:cNvPr id="3" name="Content Placeholder 2">
            <a:extLst>
              <a:ext uri="{FF2B5EF4-FFF2-40B4-BE49-F238E27FC236}">
                <a16:creationId xmlns:a16="http://schemas.microsoft.com/office/drawing/2014/main" id="{E46A4519-C729-4DDF-B391-8EB66E975D18}"/>
              </a:ext>
            </a:extLst>
          </p:cNvPr>
          <p:cNvSpPr>
            <a:spLocks noGrp="1"/>
          </p:cNvSpPr>
          <p:nvPr>
            <p:ph idx="1"/>
          </p:nvPr>
        </p:nvSpPr>
        <p:spPr/>
        <p:txBody>
          <a:bodyPr/>
          <a:lstStyle/>
          <a:p>
            <a:r>
              <a:rPr lang="en-US" dirty="0"/>
              <a:t>MVC Design Pattern</a:t>
            </a:r>
          </a:p>
          <a:p>
            <a:pPr lvl="1"/>
            <a:r>
              <a:rPr lang="en-US" dirty="0"/>
              <a:t>Model: Java Bean</a:t>
            </a:r>
          </a:p>
          <a:p>
            <a:pPr lvl="1"/>
            <a:r>
              <a:rPr lang="en-US" dirty="0"/>
              <a:t>View: Java Server Pages (JSP)</a:t>
            </a:r>
          </a:p>
          <a:p>
            <a:pPr lvl="1"/>
            <a:r>
              <a:rPr lang="en-US" dirty="0"/>
              <a:t>Control: Java Servlet</a:t>
            </a:r>
          </a:p>
          <a:p>
            <a:r>
              <a:rPr lang="en-US" dirty="0"/>
              <a:t>Software Framework</a:t>
            </a:r>
          </a:p>
          <a:p>
            <a:r>
              <a:rPr lang="en-US" dirty="0"/>
              <a:t>Microservices</a:t>
            </a:r>
          </a:p>
          <a:p>
            <a:r>
              <a:rPr lang="en-US" dirty="0"/>
              <a:t>Restful Web Service</a:t>
            </a:r>
          </a:p>
          <a:p>
            <a:endParaRPr lang="en-US" dirty="0"/>
          </a:p>
        </p:txBody>
      </p:sp>
    </p:spTree>
    <p:extLst>
      <p:ext uri="{BB962C8B-B14F-4D97-AF65-F5344CB8AC3E}">
        <p14:creationId xmlns:p14="http://schemas.microsoft.com/office/powerpoint/2010/main" val="3718376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8C01-316A-4C47-BAB2-28D9A8B15C43}"/>
              </a:ext>
            </a:extLst>
          </p:cNvPr>
          <p:cNvSpPr>
            <a:spLocks noGrp="1"/>
          </p:cNvSpPr>
          <p:nvPr>
            <p:ph type="title"/>
          </p:nvPr>
        </p:nvSpPr>
        <p:spPr/>
        <p:txBody>
          <a:bodyPr/>
          <a:lstStyle/>
          <a:p>
            <a:r>
              <a:rPr lang="en-US" altLang="zh-CN" dirty="0"/>
              <a:t>JSP + servlet Login Example </a:t>
            </a:r>
            <a:endParaRPr lang="en-US" dirty="0"/>
          </a:p>
        </p:txBody>
      </p:sp>
      <p:sp>
        <p:nvSpPr>
          <p:cNvPr id="5" name="TextBox 4">
            <a:extLst>
              <a:ext uri="{FF2B5EF4-FFF2-40B4-BE49-F238E27FC236}">
                <a16:creationId xmlns:a16="http://schemas.microsoft.com/office/drawing/2014/main" id="{FC307FA2-D979-43DA-B1C8-2C05069FA2E3}"/>
              </a:ext>
            </a:extLst>
          </p:cNvPr>
          <p:cNvSpPr txBox="1"/>
          <p:nvPr/>
        </p:nvSpPr>
        <p:spPr>
          <a:xfrm>
            <a:off x="452707" y="1832366"/>
            <a:ext cx="4231587" cy="523220"/>
          </a:xfrm>
          <a:prstGeom prst="rect">
            <a:avLst/>
          </a:prstGeom>
          <a:noFill/>
        </p:spPr>
        <p:txBody>
          <a:bodyPr wrap="square" rtlCol="0">
            <a:spAutoFit/>
          </a:bodyPr>
          <a:lstStyle/>
          <a:p>
            <a:r>
              <a:rPr lang="en-US" sz="2800" dirty="0"/>
              <a:t>doLogin.java: </a:t>
            </a:r>
            <a:r>
              <a:rPr lang="en-US" sz="2800" dirty="0" err="1"/>
              <a:t>doGet</a:t>
            </a:r>
            <a:r>
              <a:rPr lang="en-US" sz="2800" dirty="0"/>
              <a:t>()</a:t>
            </a:r>
          </a:p>
        </p:txBody>
      </p:sp>
      <p:pic>
        <p:nvPicPr>
          <p:cNvPr id="7" name="Picture 6">
            <a:extLst>
              <a:ext uri="{FF2B5EF4-FFF2-40B4-BE49-F238E27FC236}">
                <a16:creationId xmlns:a16="http://schemas.microsoft.com/office/drawing/2014/main" id="{828BE5C6-61F0-4AE2-9D7F-536A23AFB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6994" y="2469647"/>
            <a:ext cx="7780564" cy="3994557"/>
          </a:xfrm>
          <a:prstGeom prst="rect">
            <a:avLst/>
          </a:prstGeom>
        </p:spPr>
      </p:pic>
      <p:sp>
        <p:nvSpPr>
          <p:cNvPr id="8" name="Rectangle 7">
            <a:extLst>
              <a:ext uri="{FF2B5EF4-FFF2-40B4-BE49-F238E27FC236}">
                <a16:creationId xmlns:a16="http://schemas.microsoft.com/office/drawing/2014/main" id="{BD2A7CE8-E858-4D1D-A59E-0F2E400E7E12}"/>
              </a:ext>
            </a:extLst>
          </p:cNvPr>
          <p:cNvSpPr/>
          <p:nvPr/>
        </p:nvSpPr>
        <p:spPr>
          <a:xfrm>
            <a:off x="1895912" y="2634143"/>
            <a:ext cx="4790114" cy="1868272"/>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TextBox 8">
            <a:extLst>
              <a:ext uri="{FF2B5EF4-FFF2-40B4-BE49-F238E27FC236}">
                <a16:creationId xmlns:a16="http://schemas.microsoft.com/office/drawing/2014/main" id="{486FDFCA-150A-46F8-B8D4-B2DD76D7F489}"/>
              </a:ext>
            </a:extLst>
          </p:cNvPr>
          <p:cNvSpPr txBox="1"/>
          <p:nvPr/>
        </p:nvSpPr>
        <p:spPr>
          <a:xfrm>
            <a:off x="6710230" y="3198947"/>
            <a:ext cx="3378554" cy="369332"/>
          </a:xfrm>
          <a:prstGeom prst="rect">
            <a:avLst/>
          </a:prstGeom>
          <a:noFill/>
        </p:spPr>
        <p:txBody>
          <a:bodyPr wrap="none" rtlCol="0">
            <a:spAutoFit/>
          </a:bodyPr>
          <a:lstStyle/>
          <a:p>
            <a:r>
              <a:rPr lang="en-US" dirty="0"/>
              <a:t>Import dependences libraries</a:t>
            </a:r>
          </a:p>
        </p:txBody>
      </p:sp>
      <p:sp>
        <p:nvSpPr>
          <p:cNvPr id="10" name="Rectangle 9">
            <a:extLst>
              <a:ext uri="{FF2B5EF4-FFF2-40B4-BE49-F238E27FC236}">
                <a16:creationId xmlns:a16="http://schemas.microsoft.com/office/drawing/2014/main" id="{5224D860-E57A-4A45-9423-FB5E4012FE1A}"/>
              </a:ext>
            </a:extLst>
          </p:cNvPr>
          <p:cNvSpPr/>
          <p:nvPr/>
        </p:nvSpPr>
        <p:spPr>
          <a:xfrm>
            <a:off x="1895912" y="4603474"/>
            <a:ext cx="4790114" cy="706758"/>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48C0EF17-6092-45EA-A9D4-5F54D9AEFCF9}"/>
              </a:ext>
            </a:extLst>
          </p:cNvPr>
          <p:cNvSpPr txBox="1"/>
          <p:nvPr/>
        </p:nvSpPr>
        <p:spPr>
          <a:xfrm>
            <a:off x="6747108" y="4702773"/>
            <a:ext cx="3172920" cy="369332"/>
          </a:xfrm>
          <a:prstGeom prst="rect">
            <a:avLst/>
          </a:prstGeom>
          <a:noFill/>
        </p:spPr>
        <p:txBody>
          <a:bodyPr wrap="none" rtlCol="0">
            <a:spAutoFit/>
          </a:bodyPr>
          <a:lstStyle/>
          <a:p>
            <a:r>
              <a:rPr lang="en-US" dirty="0"/>
              <a:t>Mapping a Servlet to an URL</a:t>
            </a:r>
          </a:p>
        </p:txBody>
      </p:sp>
      <p:sp>
        <p:nvSpPr>
          <p:cNvPr id="12" name="Rectangle 11">
            <a:extLst>
              <a:ext uri="{FF2B5EF4-FFF2-40B4-BE49-F238E27FC236}">
                <a16:creationId xmlns:a16="http://schemas.microsoft.com/office/drawing/2014/main" id="{06A5970C-1C0C-4C87-B94D-7DF05307014A}"/>
              </a:ext>
            </a:extLst>
          </p:cNvPr>
          <p:cNvSpPr/>
          <p:nvPr/>
        </p:nvSpPr>
        <p:spPr>
          <a:xfrm>
            <a:off x="1956994" y="5454596"/>
            <a:ext cx="7841646" cy="1009607"/>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TextBox 12">
            <a:extLst>
              <a:ext uri="{FF2B5EF4-FFF2-40B4-BE49-F238E27FC236}">
                <a16:creationId xmlns:a16="http://schemas.microsoft.com/office/drawing/2014/main" id="{6130A9F3-6670-416B-B7F1-262A40AD5DBF}"/>
              </a:ext>
            </a:extLst>
          </p:cNvPr>
          <p:cNvSpPr txBox="1"/>
          <p:nvPr/>
        </p:nvSpPr>
        <p:spPr>
          <a:xfrm>
            <a:off x="9798640" y="5777404"/>
            <a:ext cx="1891865" cy="369332"/>
          </a:xfrm>
          <a:prstGeom prst="rect">
            <a:avLst/>
          </a:prstGeom>
          <a:noFill/>
        </p:spPr>
        <p:txBody>
          <a:bodyPr wrap="none" rtlCol="0">
            <a:spAutoFit/>
          </a:bodyPr>
          <a:lstStyle/>
          <a:p>
            <a:r>
              <a:rPr lang="en-US" dirty="0" err="1"/>
              <a:t>doGet</a:t>
            </a:r>
            <a:r>
              <a:rPr lang="en-US" dirty="0"/>
              <a:t>() method</a:t>
            </a:r>
          </a:p>
        </p:txBody>
      </p:sp>
    </p:spTree>
    <p:extLst>
      <p:ext uri="{BB962C8B-B14F-4D97-AF65-F5344CB8AC3E}">
        <p14:creationId xmlns:p14="http://schemas.microsoft.com/office/powerpoint/2010/main" val="3595882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115C8-8DC1-4307-BC10-93AA2AA9B474}"/>
              </a:ext>
            </a:extLst>
          </p:cNvPr>
          <p:cNvSpPr>
            <a:spLocks noGrp="1"/>
          </p:cNvSpPr>
          <p:nvPr>
            <p:ph type="title"/>
          </p:nvPr>
        </p:nvSpPr>
        <p:spPr/>
        <p:txBody>
          <a:bodyPr/>
          <a:lstStyle/>
          <a:p>
            <a:r>
              <a:rPr lang="en-US" altLang="zh-CN" dirty="0"/>
              <a:t>JSP + servlet Login Example </a:t>
            </a:r>
            <a:endParaRPr lang="en-US" dirty="0"/>
          </a:p>
        </p:txBody>
      </p:sp>
      <p:pic>
        <p:nvPicPr>
          <p:cNvPr id="5" name="Content Placeholder 4">
            <a:extLst>
              <a:ext uri="{FF2B5EF4-FFF2-40B4-BE49-F238E27FC236}">
                <a16:creationId xmlns:a16="http://schemas.microsoft.com/office/drawing/2014/main" id="{23C07736-F6A3-4D56-8F71-C611146022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1125" y="2432452"/>
            <a:ext cx="9392961" cy="3848637"/>
          </a:xfrm>
        </p:spPr>
      </p:pic>
      <p:sp>
        <p:nvSpPr>
          <p:cNvPr id="6" name="TextBox 5">
            <a:extLst>
              <a:ext uri="{FF2B5EF4-FFF2-40B4-BE49-F238E27FC236}">
                <a16:creationId xmlns:a16="http://schemas.microsoft.com/office/drawing/2014/main" id="{7DCEF2B2-A664-486E-97DE-B84B8BDD48CD}"/>
              </a:ext>
            </a:extLst>
          </p:cNvPr>
          <p:cNvSpPr txBox="1"/>
          <p:nvPr/>
        </p:nvSpPr>
        <p:spPr>
          <a:xfrm>
            <a:off x="612097" y="1832366"/>
            <a:ext cx="4231587" cy="523220"/>
          </a:xfrm>
          <a:prstGeom prst="rect">
            <a:avLst/>
          </a:prstGeom>
          <a:noFill/>
        </p:spPr>
        <p:txBody>
          <a:bodyPr wrap="square" rtlCol="0">
            <a:spAutoFit/>
          </a:bodyPr>
          <a:lstStyle/>
          <a:p>
            <a:r>
              <a:rPr lang="en-US" sz="2800" dirty="0"/>
              <a:t>doLogin.java: </a:t>
            </a:r>
            <a:r>
              <a:rPr lang="en-US" sz="2800" dirty="0" err="1"/>
              <a:t>doPost</a:t>
            </a:r>
            <a:r>
              <a:rPr lang="en-US" sz="2800" dirty="0"/>
              <a:t>()</a:t>
            </a:r>
          </a:p>
        </p:txBody>
      </p:sp>
      <p:sp>
        <p:nvSpPr>
          <p:cNvPr id="7" name="Rectangle 6">
            <a:extLst>
              <a:ext uri="{FF2B5EF4-FFF2-40B4-BE49-F238E27FC236}">
                <a16:creationId xmlns:a16="http://schemas.microsoft.com/office/drawing/2014/main" id="{985F76BF-61F1-43B3-B722-6220895C62EE}"/>
              </a:ext>
            </a:extLst>
          </p:cNvPr>
          <p:cNvSpPr/>
          <p:nvPr/>
        </p:nvSpPr>
        <p:spPr>
          <a:xfrm>
            <a:off x="2449584" y="4076344"/>
            <a:ext cx="5511567" cy="79766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2365F9D4-C288-4CA6-8274-A83A1459473D}"/>
              </a:ext>
            </a:extLst>
          </p:cNvPr>
          <p:cNvSpPr txBox="1"/>
          <p:nvPr/>
        </p:nvSpPr>
        <p:spPr>
          <a:xfrm>
            <a:off x="7938536" y="4152008"/>
            <a:ext cx="2922147" cy="646331"/>
          </a:xfrm>
          <a:prstGeom prst="rect">
            <a:avLst/>
          </a:prstGeom>
          <a:noFill/>
        </p:spPr>
        <p:txBody>
          <a:bodyPr wrap="none" rtlCol="0">
            <a:spAutoFit/>
          </a:bodyPr>
          <a:lstStyle/>
          <a:p>
            <a:pPr algn="ctr"/>
            <a:r>
              <a:rPr lang="en-US" dirty="0"/>
              <a:t>Create an User object </a:t>
            </a:r>
          </a:p>
          <a:p>
            <a:pPr algn="ctr"/>
            <a:r>
              <a:rPr lang="en-US" dirty="0"/>
              <a:t>to store user's information</a:t>
            </a:r>
          </a:p>
        </p:txBody>
      </p:sp>
      <p:sp>
        <p:nvSpPr>
          <p:cNvPr id="9" name="Rectangle 8">
            <a:extLst>
              <a:ext uri="{FF2B5EF4-FFF2-40B4-BE49-F238E27FC236}">
                <a16:creationId xmlns:a16="http://schemas.microsoft.com/office/drawing/2014/main" id="{9FABAFBE-BA02-4464-B962-10D2515C5055}"/>
              </a:ext>
            </a:extLst>
          </p:cNvPr>
          <p:cNvSpPr/>
          <p:nvPr/>
        </p:nvSpPr>
        <p:spPr>
          <a:xfrm>
            <a:off x="2449583" y="3201818"/>
            <a:ext cx="5511567" cy="79766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TextBox 9">
            <a:extLst>
              <a:ext uri="{FF2B5EF4-FFF2-40B4-BE49-F238E27FC236}">
                <a16:creationId xmlns:a16="http://schemas.microsoft.com/office/drawing/2014/main" id="{9A3CC0CC-4104-41D3-8BB8-055680C5B670}"/>
              </a:ext>
            </a:extLst>
          </p:cNvPr>
          <p:cNvSpPr txBox="1"/>
          <p:nvPr/>
        </p:nvSpPr>
        <p:spPr>
          <a:xfrm>
            <a:off x="8131746" y="3277482"/>
            <a:ext cx="2580963" cy="646331"/>
          </a:xfrm>
          <a:prstGeom prst="rect">
            <a:avLst/>
          </a:prstGeom>
          <a:noFill/>
        </p:spPr>
        <p:txBody>
          <a:bodyPr wrap="none" rtlCol="0">
            <a:spAutoFit/>
          </a:bodyPr>
          <a:lstStyle/>
          <a:p>
            <a:pPr algn="ctr"/>
            <a:r>
              <a:rPr lang="en-US" dirty="0"/>
              <a:t>Get user's information </a:t>
            </a:r>
          </a:p>
          <a:p>
            <a:pPr algn="ctr"/>
            <a:r>
              <a:rPr lang="en-US" dirty="0"/>
              <a:t>from the request</a:t>
            </a:r>
          </a:p>
        </p:txBody>
      </p:sp>
      <p:sp>
        <p:nvSpPr>
          <p:cNvPr id="11" name="Rectangle 10">
            <a:extLst>
              <a:ext uri="{FF2B5EF4-FFF2-40B4-BE49-F238E27FC236}">
                <a16:creationId xmlns:a16="http://schemas.microsoft.com/office/drawing/2014/main" id="{D1D552ED-DB1E-4066-AA1A-5F2E3DA0A9E9}"/>
              </a:ext>
            </a:extLst>
          </p:cNvPr>
          <p:cNvSpPr/>
          <p:nvPr/>
        </p:nvSpPr>
        <p:spPr>
          <a:xfrm>
            <a:off x="2449583" y="4949668"/>
            <a:ext cx="6156032" cy="79766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TextBox 11">
            <a:extLst>
              <a:ext uri="{FF2B5EF4-FFF2-40B4-BE49-F238E27FC236}">
                <a16:creationId xmlns:a16="http://schemas.microsoft.com/office/drawing/2014/main" id="{7F64BCF7-9FA3-4A10-BFFC-56ED4500C2B7}"/>
              </a:ext>
            </a:extLst>
          </p:cNvPr>
          <p:cNvSpPr txBox="1"/>
          <p:nvPr/>
        </p:nvSpPr>
        <p:spPr>
          <a:xfrm>
            <a:off x="8640013" y="5051457"/>
            <a:ext cx="2882520" cy="646331"/>
          </a:xfrm>
          <a:prstGeom prst="rect">
            <a:avLst/>
          </a:prstGeom>
          <a:noFill/>
        </p:spPr>
        <p:txBody>
          <a:bodyPr wrap="none" rtlCol="0">
            <a:spAutoFit/>
          </a:bodyPr>
          <a:lstStyle/>
          <a:p>
            <a:pPr algn="ctr"/>
            <a:r>
              <a:rPr lang="en-US" dirty="0"/>
              <a:t>Send the User Bean to JSP</a:t>
            </a:r>
          </a:p>
          <a:p>
            <a:pPr algn="ctr"/>
            <a:r>
              <a:rPr lang="en-US" dirty="0"/>
              <a:t>for forward processing</a:t>
            </a:r>
          </a:p>
        </p:txBody>
      </p:sp>
    </p:spTree>
    <p:extLst>
      <p:ext uri="{BB962C8B-B14F-4D97-AF65-F5344CB8AC3E}">
        <p14:creationId xmlns:p14="http://schemas.microsoft.com/office/powerpoint/2010/main" val="3782608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038A2-A666-4D55-88F2-15C602B2ECCE}"/>
              </a:ext>
            </a:extLst>
          </p:cNvPr>
          <p:cNvSpPr>
            <a:spLocks noGrp="1"/>
          </p:cNvSpPr>
          <p:nvPr>
            <p:ph type="title"/>
          </p:nvPr>
        </p:nvSpPr>
        <p:spPr/>
        <p:txBody>
          <a:bodyPr/>
          <a:lstStyle/>
          <a:p>
            <a:r>
              <a:rPr lang="en-US" altLang="zh-CN" dirty="0"/>
              <a:t>JSP + servlet Login Example </a:t>
            </a:r>
            <a:endParaRPr lang="en-US" dirty="0"/>
          </a:p>
        </p:txBody>
      </p:sp>
      <p:sp>
        <p:nvSpPr>
          <p:cNvPr id="5" name="TextBox 4">
            <a:extLst>
              <a:ext uri="{FF2B5EF4-FFF2-40B4-BE49-F238E27FC236}">
                <a16:creationId xmlns:a16="http://schemas.microsoft.com/office/drawing/2014/main" id="{83525A54-16C4-482B-ABD4-C69273D224CB}"/>
              </a:ext>
            </a:extLst>
          </p:cNvPr>
          <p:cNvSpPr txBox="1"/>
          <p:nvPr/>
        </p:nvSpPr>
        <p:spPr>
          <a:xfrm>
            <a:off x="612097" y="1832366"/>
            <a:ext cx="4231587" cy="523220"/>
          </a:xfrm>
          <a:prstGeom prst="rect">
            <a:avLst/>
          </a:prstGeom>
          <a:noFill/>
        </p:spPr>
        <p:txBody>
          <a:bodyPr wrap="square" rtlCol="0">
            <a:spAutoFit/>
          </a:bodyPr>
          <a:lstStyle/>
          <a:p>
            <a:r>
              <a:rPr lang="en-US" sz="2800" dirty="0"/>
              <a:t>User.java (JavaBean)</a:t>
            </a:r>
          </a:p>
        </p:txBody>
      </p:sp>
      <p:pic>
        <p:nvPicPr>
          <p:cNvPr id="7" name="Picture 6">
            <a:extLst>
              <a:ext uri="{FF2B5EF4-FFF2-40B4-BE49-F238E27FC236}">
                <a16:creationId xmlns:a16="http://schemas.microsoft.com/office/drawing/2014/main" id="{67C8E32B-3C63-491C-BBB9-007772B1FC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978" y="2636099"/>
            <a:ext cx="3838705" cy="2911100"/>
          </a:xfrm>
          <a:prstGeom prst="rect">
            <a:avLst/>
          </a:prstGeom>
        </p:spPr>
      </p:pic>
      <p:pic>
        <p:nvPicPr>
          <p:cNvPr id="9" name="Picture 8">
            <a:extLst>
              <a:ext uri="{FF2B5EF4-FFF2-40B4-BE49-F238E27FC236}">
                <a16:creationId xmlns:a16="http://schemas.microsoft.com/office/drawing/2014/main" id="{2C93ABB7-5DE2-4FF1-8F77-BDDD1D763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353" y="1723795"/>
            <a:ext cx="5496692" cy="4534533"/>
          </a:xfrm>
          <a:prstGeom prst="rect">
            <a:avLst/>
          </a:prstGeom>
        </p:spPr>
      </p:pic>
      <p:sp>
        <p:nvSpPr>
          <p:cNvPr id="10" name="TextBox 9">
            <a:extLst>
              <a:ext uri="{FF2B5EF4-FFF2-40B4-BE49-F238E27FC236}">
                <a16:creationId xmlns:a16="http://schemas.microsoft.com/office/drawing/2014/main" id="{088CC71A-0A5F-4508-88DF-15FE66D153E0}"/>
              </a:ext>
            </a:extLst>
          </p:cNvPr>
          <p:cNvSpPr txBox="1"/>
          <p:nvPr/>
        </p:nvSpPr>
        <p:spPr>
          <a:xfrm>
            <a:off x="2727890" y="5547199"/>
            <a:ext cx="1448089" cy="369332"/>
          </a:xfrm>
          <a:prstGeom prst="rect">
            <a:avLst/>
          </a:prstGeom>
          <a:noFill/>
        </p:spPr>
        <p:txBody>
          <a:bodyPr wrap="none" rtlCol="0">
            <a:spAutoFit/>
          </a:bodyPr>
          <a:lstStyle/>
          <a:p>
            <a:pPr algn="ctr"/>
            <a:r>
              <a:rPr lang="en-US" dirty="0"/>
              <a:t>Constructor</a:t>
            </a:r>
          </a:p>
        </p:txBody>
      </p:sp>
      <p:sp>
        <p:nvSpPr>
          <p:cNvPr id="11" name="Rectangle 10">
            <a:extLst>
              <a:ext uri="{FF2B5EF4-FFF2-40B4-BE49-F238E27FC236}">
                <a16:creationId xmlns:a16="http://schemas.microsoft.com/office/drawing/2014/main" id="{F1F886CD-D803-4F59-AB22-721B85CEE92F}"/>
              </a:ext>
            </a:extLst>
          </p:cNvPr>
          <p:cNvSpPr/>
          <p:nvPr/>
        </p:nvSpPr>
        <p:spPr>
          <a:xfrm>
            <a:off x="2023960" y="4502415"/>
            <a:ext cx="2885815" cy="1044784"/>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D4721B18-E1EA-4A0F-8AA0-8411424BE9AE}"/>
              </a:ext>
            </a:extLst>
          </p:cNvPr>
          <p:cNvSpPr/>
          <p:nvPr/>
        </p:nvSpPr>
        <p:spPr>
          <a:xfrm>
            <a:off x="1962886" y="3703321"/>
            <a:ext cx="2768505" cy="675532"/>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12">
            <a:extLst>
              <a:ext uri="{FF2B5EF4-FFF2-40B4-BE49-F238E27FC236}">
                <a16:creationId xmlns:a16="http://schemas.microsoft.com/office/drawing/2014/main" id="{0CDEEBF0-395F-4641-9437-504544FEE1E1}"/>
              </a:ext>
            </a:extLst>
          </p:cNvPr>
          <p:cNvSpPr/>
          <p:nvPr/>
        </p:nvSpPr>
        <p:spPr>
          <a:xfrm>
            <a:off x="-66111" y="3886636"/>
            <a:ext cx="2218621" cy="369332"/>
          </a:xfrm>
          <a:prstGeom prst="rect">
            <a:avLst/>
          </a:prstGeom>
        </p:spPr>
        <p:txBody>
          <a:bodyPr wrap="none">
            <a:spAutoFit/>
          </a:bodyPr>
          <a:lstStyle/>
          <a:p>
            <a:r>
              <a:rPr lang="en-US" dirty="0">
                <a:solidFill>
                  <a:schemeClr val="tx1">
                    <a:lumMod val="95000"/>
                    <a:lumOff val="5000"/>
                  </a:schemeClr>
                </a:solidFill>
                <a:latin typeface="arial" panose="020B0604020202020204" pitchFamily="34" charset="0"/>
              </a:rPr>
              <a:t> </a:t>
            </a:r>
            <a:r>
              <a:rPr lang="en-US" dirty="0">
                <a:solidFill>
                  <a:schemeClr val="tx1">
                    <a:lumMod val="95000"/>
                    <a:lumOff val="5000"/>
                  </a:schemeClr>
                </a:solidFill>
              </a:rPr>
              <a:t>member variable </a:t>
            </a:r>
            <a:r>
              <a:rPr lang="en-US" dirty="0">
                <a:solidFill>
                  <a:srgbClr val="202124"/>
                </a:solidFill>
                <a:latin typeface="arial" panose="020B0604020202020204" pitchFamily="34" charset="0"/>
              </a:rPr>
              <a:t> </a:t>
            </a:r>
            <a:endParaRPr lang="en-US" dirty="0"/>
          </a:p>
        </p:txBody>
      </p:sp>
      <p:sp>
        <p:nvSpPr>
          <p:cNvPr id="14" name="TextBox 13">
            <a:extLst>
              <a:ext uri="{FF2B5EF4-FFF2-40B4-BE49-F238E27FC236}">
                <a16:creationId xmlns:a16="http://schemas.microsoft.com/office/drawing/2014/main" id="{7438B432-EEFF-43C3-A944-4F9C69FEC07E}"/>
              </a:ext>
            </a:extLst>
          </p:cNvPr>
          <p:cNvSpPr txBox="1"/>
          <p:nvPr/>
        </p:nvSpPr>
        <p:spPr>
          <a:xfrm>
            <a:off x="8065617" y="6188702"/>
            <a:ext cx="2201245" cy="369332"/>
          </a:xfrm>
          <a:prstGeom prst="rect">
            <a:avLst/>
          </a:prstGeom>
          <a:noFill/>
        </p:spPr>
        <p:txBody>
          <a:bodyPr wrap="none" rtlCol="0">
            <a:spAutoFit/>
          </a:bodyPr>
          <a:lstStyle/>
          <a:p>
            <a:pPr algn="ctr"/>
            <a:r>
              <a:rPr lang="en-US" dirty="0"/>
              <a:t>Getters and setters</a:t>
            </a:r>
          </a:p>
        </p:txBody>
      </p:sp>
    </p:spTree>
    <p:extLst>
      <p:ext uri="{BB962C8B-B14F-4D97-AF65-F5344CB8AC3E}">
        <p14:creationId xmlns:p14="http://schemas.microsoft.com/office/powerpoint/2010/main" val="1367859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47BD2-BC88-40D5-805A-F7B4EFE38EDE}"/>
              </a:ext>
            </a:extLst>
          </p:cNvPr>
          <p:cNvSpPr>
            <a:spLocks noGrp="1"/>
          </p:cNvSpPr>
          <p:nvPr>
            <p:ph type="title"/>
          </p:nvPr>
        </p:nvSpPr>
        <p:spPr/>
        <p:txBody>
          <a:bodyPr/>
          <a:lstStyle/>
          <a:p>
            <a:r>
              <a:rPr lang="en-US" altLang="zh-CN" dirty="0"/>
              <a:t>JSP + servlet Login Example </a:t>
            </a:r>
            <a:endParaRPr lang="en-US" dirty="0"/>
          </a:p>
        </p:txBody>
      </p:sp>
      <p:sp>
        <p:nvSpPr>
          <p:cNvPr id="4" name="TextBox 3">
            <a:extLst>
              <a:ext uri="{FF2B5EF4-FFF2-40B4-BE49-F238E27FC236}">
                <a16:creationId xmlns:a16="http://schemas.microsoft.com/office/drawing/2014/main" id="{4C551534-8316-4BBF-BB1F-B9BA7DA4F223}"/>
              </a:ext>
            </a:extLst>
          </p:cNvPr>
          <p:cNvSpPr txBox="1"/>
          <p:nvPr/>
        </p:nvSpPr>
        <p:spPr>
          <a:xfrm>
            <a:off x="612098" y="1832366"/>
            <a:ext cx="3020336" cy="523220"/>
          </a:xfrm>
          <a:prstGeom prst="rect">
            <a:avLst/>
          </a:prstGeom>
          <a:noFill/>
        </p:spPr>
        <p:txBody>
          <a:bodyPr wrap="square" rtlCol="0">
            <a:spAutoFit/>
          </a:bodyPr>
          <a:lstStyle/>
          <a:p>
            <a:r>
              <a:rPr lang="en-US" sz="2800" dirty="0" err="1"/>
              <a:t>loginsucess.jsp</a:t>
            </a:r>
            <a:endParaRPr lang="en-US" sz="2800" dirty="0"/>
          </a:p>
        </p:txBody>
      </p:sp>
      <p:pic>
        <p:nvPicPr>
          <p:cNvPr id="6" name="Picture 5">
            <a:extLst>
              <a:ext uri="{FF2B5EF4-FFF2-40B4-BE49-F238E27FC236}">
                <a16:creationId xmlns:a16="http://schemas.microsoft.com/office/drawing/2014/main" id="{347BCDFD-079A-4A43-9E96-5A1EAEF74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60" y="3429000"/>
            <a:ext cx="10307488" cy="3067478"/>
          </a:xfrm>
          <a:prstGeom prst="rect">
            <a:avLst/>
          </a:prstGeom>
        </p:spPr>
      </p:pic>
      <p:pic>
        <p:nvPicPr>
          <p:cNvPr id="8" name="Picture 7">
            <a:extLst>
              <a:ext uri="{FF2B5EF4-FFF2-40B4-BE49-F238E27FC236}">
                <a16:creationId xmlns:a16="http://schemas.microsoft.com/office/drawing/2014/main" id="{DD734245-E75C-461C-90D4-8A8679CC18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517" y="2355586"/>
            <a:ext cx="4039164" cy="2267266"/>
          </a:xfrm>
          <a:prstGeom prst="rect">
            <a:avLst/>
          </a:prstGeom>
        </p:spPr>
      </p:pic>
      <p:sp>
        <p:nvSpPr>
          <p:cNvPr id="9" name="Action Button: Go Forward or Next 8">
            <a:hlinkClick r:id="rId4" highlightClick="1"/>
            <a:extLst>
              <a:ext uri="{FF2B5EF4-FFF2-40B4-BE49-F238E27FC236}">
                <a16:creationId xmlns:a16="http://schemas.microsoft.com/office/drawing/2014/main" id="{C27F0BD9-660C-4AC8-A5E3-6AC1D5F794E2}"/>
              </a:ext>
            </a:extLst>
          </p:cNvPr>
          <p:cNvSpPr/>
          <p:nvPr/>
        </p:nvSpPr>
        <p:spPr>
          <a:xfrm>
            <a:off x="1627464" y="2902591"/>
            <a:ext cx="1409351" cy="264799"/>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452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54227-761F-443F-B134-626826CFAC43}"/>
              </a:ext>
            </a:extLst>
          </p:cNvPr>
          <p:cNvSpPr>
            <a:spLocks noGrp="1"/>
          </p:cNvSpPr>
          <p:nvPr>
            <p:ph type="title"/>
          </p:nvPr>
        </p:nvSpPr>
        <p:spPr/>
        <p:txBody>
          <a:bodyPr/>
          <a:lstStyle/>
          <a:p>
            <a:r>
              <a:rPr lang="en-US" dirty="0"/>
              <a:t>MVC </a:t>
            </a:r>
            <a:r>
              <a:rPr lang="en-US"/>
              <a:t>Design Pattern</a:t>
            </a:r>
          </a:p>
        </p:txBody>
      </p:sp>
      <p:sp>
        <p:nvSpPr>
          <p:cNvPr id="3" name="Text Placeholder 2">
            <a:extLst>
              <a:ext uri="{FF2B5EF4-FFF2-40B4-BE49-F238E27FC236}">
                <a16:creationId xmlns:a16="http://schemas.microsoft.com/office/drawing/2014/main" id="{CDBF60E7-30DF-4011-8571-86228AC20A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89761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21AD9-BBD4-42A9-A6EF-45920C0B5162}"/>
              </a:ext>
            </a:extLst>
          </p:cNvPr>
          <p:cNvSpPr>
            <a:spLocks noGrp="1"/>
          </p:cNvSpPr>
          <p:nvPr>
            <p:ph type="title"/>
          </p:nvPr>
        </p:nvSpPr>
        <p:spPr/>
        <p:txBody>
          <a:bodyPr/>
          <a:lstStyle/>
          <a:p>
            <a:r>
              <a:rPr lang="en-US" dirty="0"/>
              <a:t>Stock System Example 1</a:t>
            </a:r>
          </a:p>
        </p:txBody>
      </p:sp>
      <p:sp>
        <p:nvSpPr>
          <p:cNvPr id="5" name="Content Placeholder 4">
            <a:extLst>
              <a:ext uri="{FF2B5EF4-FFF2-40B4-BE49-F238E27FC236}">
                <a16:creationId xmlns:a16="http://schemas.microsoft.com/office/drawing/2014/main" id="{ED62200E-FBC7-4183-8678-503D6B72DB0F}"/>
              </a:ext>
            </a:extLst>
          </p:cNvPr>
          <p:cNvSpPr>
            <a:spLocks noGrp="1"/>
          </p:cNvSpPr>
          <p:nvPr>
            <p:ph idx="1"/>
          </p:nvPr>
        </p:nvSpPr>
        <p:spPr/>
        <p:txBody>
          <a:bodyPr/>
          <a:lstStyle/>
          <a:p>
            <a:r>
              <a:rPr lang="en-US" dirty="0"/>
              <a:t>An HTML page submits a stock number to the server, and it replies the stock information and current price.</a:t>
            </a:r>
          </a:p>
          <a:p>
            <a:r>
              <a:rPr lang="en-US" dirty="0"/>
              <a:t>HTML form submits to </a:t>
            </a:r>
            <a:r>
              <a:rPr lang="en-US" dirty="0" err="1">
                <a:solidFill>
                  <a:srgbClr val="00B0F0"/>
                </a:solidFill>
                <a:latin typeface="Consolas" panose="020B0609020204030204" pitchFamily="49" charset="0"/>
              </a:rPr>
              <a:t>MainServlet</a:t>
            </a:r>
            <a:r>
              <a:rPr lang="en-US" dirty="0">
                <a:solidFill>
                  <a:srgbClr val="00B0F0"/>
                </a:solidFill>
                <a:latin typeface="Consolas" panose="020B0609020204030204" pitchFamily="49" charset="0"/>
              </a:rPr>
              <a:t> </a:t>
            </a:r>
            <a:r>
              <a:rPr lang="en-US" dirty="0"/>
              <a:t>to process the transaction.</a:t>
            </a:r>
          </a:p>
        </p:txBody>
      </p:sp>
      <p:pic>
        <p:nvPicPr>
          <p:cNvPr id="7" name="Picture 6">
            <a:extLst>
              <a:ext uri="{FF2B5EF4-FFF2-40B4-BE49-F238E27FC236}">
                <a16:creationId xmlns:a16="http://schemas.microsoft.com/office/drawing/2014/main" id="{6CEA440F-B5CB-47A7-953C-8100B374E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128" y="3271603"/>
            <a:ext cx="11241069" cy="3362794"/>
          </a:xfrm>
          <a:prstGeom prst="rect">
            <a:avLst/>
          </a:prstGeom>
        </p:spPr>
      </p:pic>
      <p:sp>
        <p:nvSpPr>
          <p:cNvPr id="8" name="Rectangle 7">
            <a:extLst>
              <a:ext uri="{FF2B5EF4-FFF2-40B4-BE49-F238E27FC236}">
                <a16:creationId xmlns:a16="http://schemas.microsoft.com/office/drawing/2014/main" id="{4991D876-A2D9-4664-A316-A63634D3C755}"/>
              </a:ext>
            </a:extLst>
          </p:cNvPr>
          <p:cNvSpPr/>
          <p:nvPr/>
        </p:nvSpPr>
        <p:spPr>
          <a:xfrm>
            <a:off x="4331366" y="5197641"/>
            <a:ext cx="6304549" cy="272717"/>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092817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221AD9-BBD4-42A9-A6EF-45920C0B5162}"/>
              </a:ext>
            </a:extLst>
          </p:cNvPr>
          <p:cNvSpPr>
            <a:spLocks noGrp="1"/>
          </p:cNvSpPr>
          <p:nvPr>
            <p:ph type="title"/>
          </p:nvPr>
        </p:nvSpPr>
        <p:spPr/>
        <p:txBody>
          <a:bodyPr/>
          <a:lstStyle/>
          <a:p>
            <a:r>
              <a:rPr lang="en-US" dirty="0"/>
              <a:t>Single program (Java Servlet) to process a transaction</a:t>
            </a:r>
          </a:p>
        </p:txBody>
      </p:sp>
      <p:sp>
        <p:nvSpPr>
          <p:cNvPr id="11" name="Content Placeholder 10">
            <a:extLst>
              <a:ext uri="{FF2B5EF4-FFF2-40B4-BE49-F238E27FC236}">
                <a16:creationId xmlns:a16="http://schemas.microsoft.com/office/drawing/2014/main" id="{C650BFF9-8D0C-49B3-A602-3F9B32817AC3}"/>
              </a:ext>
            </a:extLst>
          </p:cNvPr>
          <p:cNvSpPr>
            <a:spLocks noGrp="1"/>
          </p:cNvSpPr>
          <p:nvPr>
            <p:ph idx="1"/>
          </p:nvPr>
        </p:nvSpPr>
        <p:spPr/>
        <p:txBody>
          <a:bodyPr/>
          <a:lstStyle/>
          <a:p>
            <a:r>
              <a:rPr lang="en-US" dirty="0"/>
              <a:t>Import dependencies libraries.</a:t>
            </a:r>
          </a:p>
        </p:txBody>
      </p:sp>
      <p:pic>
        <p:nvPicPr>
          <p:cNvPr id="10" name="Picture 9">
            <a:extLst>
              <a:ext uri="{FF2B5EF4-FFF2-40B4-BE49-F238E27FC236}">
                <a16:creationId xmlns:a16="http://schemas.microsoft.com/office/drawing/2014/main" id="{1A737F76-0033-40B9-A1F3-31C9BFB51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033" y="2711116"/>
            <a:ext cx="7659738" cy="3284621"/>
          </a:xfrm>
          <a:prstGeom prst="rect">
            <a:avLst/>
          </a:prstGeom>
        </p:spPr>
      </p:pic>
    </p:spTree>
    <p:extLst>
      <p:ext uri="{BB962C8B-B14F-4D97-AF65-F5344CB8AC3E}">
        <p14:creationId xmlns:p14="http://schemas.microsoft.com/office/powerpoint/2010/main" val="4113736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56F8-312E-4829-8B0A-D31BD1839974}"/>
              </a:ext>
            </a:extLst>
          </p:cNvPr>
          <p:cNvSpPr>
            <a:spLocks noGrp="1"/>
          </p:cNvSpPr>
          <p:nvPr>
            <p:ph type="title"/>
          </p:nvPr>
        </p:nvSpPr>
        <p:spPr/>
        <p:txBody>
          <a:bodyPr/>
          <a:lstStyle/>
          <a:p>
            <a:r>
              <a:rPr lang="en-US" dirty="0"/>
              <a:t>Single program (Java Servlet) to process a transaction</a:t>
            </a:r>
          </a:p>
        </p:txBody>
      </p:sp>
      <p:pic>
        <p:nvPicPr>
          <p:cNvPr id="5" name="Content Placeholder 4">
            <a:extLst>
              <a:ext uri="{FF2B5EF4-FFF2-40B4-BE49-F238E27FC236}">
                <a16:creationId xmlns:a16="http://schemas.microsoft.com/office/drawing/2014/main" id="{1C7EA8ED-F512-45C3-915E-0EEC64B7BD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5233" y="2093976"/>
            <a:ext cx="8957546" cy="4626864"/>
          </a:xfrm>
        </p:spPr>
      </p:pic>
      <p:sp>
        <p:nvSpPr>
          <p:cNvPr id="6" name="Rectangle 5">
            <a:extLst>
              <a:ext uri="{FF2B5EF4-FFF2-40B4-BE49-F238E27FC236}">
                <a16:creationId xmlns:a16="http://schemas.microsoft.com/office/drawing/2014/main" id="{79CF5291-FFFD-4084-8DB6-A57DD796894E}"/>
              </a:ext>
            </a:extLst>
          </p:cNvPr>
          <p:cNvSpPr/>
          <p:nvPr/>
        </p:nvSpPr>
        <p:spPr>
          <a:xfrm>
            <a:off x="1989220" y="2494864"/>
            <a:ext cx="8388943" cy="3014396"/>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Rectangle 6">
            <a:extLst>
              <a:ext uri="{FF2B5EF4-FFF2-40B4-BE49-F238E27FC236}">
                <a16:creationId xmlns:a16="http://schemas.microsoft.com/office/drawing/2014/main" id="{024F59D5-AD66-4BC1-B7E5-66EBA1C04AD6}"/>
              </a:ext>
            </a:extLst>
          </p:cNvPr>
          <p:cNvSpPr/>
          <p:nvPr/>
        </p:nvSpPr>
        <p:spPr>
          <a:xfrm>
            <a:off x="1989220" y="5680709"/>
            <a:ext cx="7120490" cy="1048931"/>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a:extLst>
              <a:ext uri="{FF2B5EF4-FFF2-40B4-BE49-F238E27FC236}">
                <a16:creationId xmlns:a16="http://schemas.microsoft.com/office/drawing/2014/main" id="{6724C110-D344-43EC-895F-8579DA42AC08}"/>
              </a:ext>
            </a:extLst>
          </p:cNvPr>
          <p:cNvSpPr txBox="1"/>
          <p:nvPr/>
        </p:nvSpPr>
        <p:spPr>
          <a:xfrm>
            <a:off x="9750902" y="6020508"/>
            <a:ext cx="1079143" cy="369332"/>
          </a:xfrm>
          <a:prstGeom prst="rect">
            <a:avLst/>
          </a:prstGeom>
          <a:noFill/>
        </p:spPr>
        <p:txBody>
          <a:bodyPr wrap="none" rtlCol="0">
            <a:spAutoFit/>
          </a:bodyPr>
          <a:lstStyle/>
          <a:p>
            <a:pPr algn="ctr"/>
            <a:r>
              <a:rPr lang="en-US" dirty="0" err="1"/>
              <a:t>doGet</a:t>
            </a:r>
            <a:r>
              <a:rPr lang="en-US" dirty="0"/>
              <a:t>( )</a:t>
            </a:r>
          </a:p>
        </p:txBody>
      </p:sp>
      <p:sp>
        <p:nvSpPr>
          <p:cNvPr id="9" name="TextBox 8">
            <a:extLst>
              <a:ext uri="{FF2B5EF4-FFF2-40B4-BE49-F238E27FC236}">
                <a16:creationId xmlns:a16="http://schemas.microsoft.com/office/drawing/2014/main" id="{1AD44E69-9153-4323-9D14-2D64E547DFE6}"/>
              </a:ext>
            </a:extLst>
          </p:cNvPr>
          <p:cNvSpPr txBox="1"/>
          <p:nvPr/>
        </p:nvSpPr>
        <p:spPr>
          <a:xfrm>
            <a:off x="6904893" y="3244334"/>
            <a:ext cx="2524602" cy="369332"/>
          </a:xfrm>
          <a:prstGeom prst="rect">
            <a:avLst/>
          </a:prstGeom>
          <a:noFill/>
        </p:spPr>
        <p:txBody>
          <a:bodyPr wrap="none" rtlCol="0">
            <a:spAutoFit/>
          </a:bodyPr>
          <a:lstStyle/>
          <a:p>
            <a:pPr algn="ctr"/>
            <a:r>
              <a:rPr lang="en-US" dirty="0"/>
              <a:t>Store information data</a:t>
            </a:r>
          </a:p>
        </p:txBody>
      </p:sp>
    </p:spTree>
    <p:extLst>
      <p:ext uri="{BB962C8B-B14F-4D97-AF65-F5344CB8AC3E}">
        <p14:creationId xmlns:p14="http://schemas.microsoft.com/office/powerpoint/2010/main" val="2449726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21CF0-BBEF-4326-885C-737A72489C81}"/>
              </a:ext>
            </a:extLst>
          </p:cNvPr>
          <p:cNvSpPr>
            <a:spLocks noGrp="1"/>
          </p:cNvSpPr>
          <p:nvPr>
            <p:ph type="title"/>
          </p:nvPr>
        </p:nvSpPr>
        <p:spPr/>
        <p:txBody>
          <a:bodyPr/>
          <a:lstStyle/>
          <a:p>
            <a:r>
              <a:rPr lang="en-US" dirty="0"/>
              <a:t>Single program (Java Servlet) to process a transaction</a:t>
            </a:r>
          </a:p>
        </p:txBody>
      </p:sp>
      <p:pic>
        <p:nvPicPr>
          <p:cNvPr id="15" name="Content Placeholder 14">
            <a:extLst>
              <a:ext uri="{FF2B5EF4-FFF2-40B4-BE49-F238E27FC236}">
                <a16:creationId xmlns:a16="http://schemas.microsoft.com/office/drawing/2014/main" id="{7EEEC336-613C-4E98-AC4F-286B666377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7145" y="2935913"/>
            <a:ext cx="10058400" cy="2535574"/>
          </a:xfrm>
        </p:spPr>
      </p:pic>
      <p:sp>
        <p:nvSpPr>
          <p:cNvPr id="16" name="TextBox 15">
            <a:extLst>
              <a:ext uri="{FF2B5EF4-FFF2-40B4-BE49-F238E27FC236}">
                <a16:creationId xmlns:a16="http://schemas.microsoft.com/office/drawing/2014/main" id="{6E51F161-9E84-454C-B388-56FFD0458B56}"/>
              </a:ext>
            </a:extLst>
          </p:cNvPr>
          <p:cNvSpPr txBox="1"/>
          <p:nvPr/>
        </p:nvSpPr>
        <p:spPr>
          <a:xfrm>
            <a:off x="3550720" y="5747504"/>
            <a:ext cx="3790205" cy="369332"/>
          </a:xfrm>
          <a:prstGeom prst="rect">
            <a:avLst/>
          </a:prstGeom>
          <a:noFill/>
        </p:spPr>
        <p:txBody>
          <a:bodyPr wrap="none" rtlCol="0">
            <a:spAutoFit/>
          </a:bodyPr>
          <a:lstStyle/>
          <a:p>
            <a:pPr algn="ctr"/>
            <a:r>
              <a:rPr lang="en-US" dirty="0"/>
              <a:t>Handel and processing User Input</a:t>
            </a:r>
          </a:p>
        </p:txBody>
      </p:sp>
    </p:spTree>
    <p:extLst>
      <p:ext uri="{BB962C8B-B14F-4D97-AF65-F5344CB8AC3E}">
        <p14:creationId xmlns:p14="http://schemas.microsoft.com/office/powerpoint/2010/main" val="1028571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21CF0-BBEF-4326-885C-737A72489C81}"/>
              </a:ext>
            </a:extLst>
          </p:cNvPr>
          <p:cNvSpPr>
            <a:spLocks noGrp="1"/>
          </p:cNvSpPr>
          <p:nvPr>
            <p:ph type="title"/>
          </p:nvPr>
        </p:nvSpPr>
        <p:spPr/>
        <p:txBody>
          <a:bodyPr/>
          <a:lstStyle/>
          <a:p>
            <a:r>
              <a:rPr lang="en-US" dirty="0"/>
              <a:t>Single program (Java Servlet) to process a transaction</a:t>
            </a:r>
          </a:p>
        </p:txBody>
      </p:sp>
      <p:pic>
        <p:nvPicPr>
          <p:cNvPr id="4" name="Content Placeholder 3">
            <a:extLst>
              <a:ext uri="{FF2B5EF4-FFF2-40B4-BE49-F238E27FC236}">
                <a16:creationId xmlns:a16="http://schemas.microsoft.com/office/drawing/2014/main" id="{C101CEE6-8227-4C77-8E47-7273CC0367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0665" y="2237049"/>
            <a:ext cx="7016225" cy="4449501"/>
          </a:xfrm>
        </p:spPr>
      </p:pic>
      <p:sp>
        <p:nvSpPr>
          <p:cNvPr id="6" name="TextBox 5">
            <a:extLst>
              <a:ext uri="{FF2B5EF4-FFF2-40B4-BE49-F238E27FC236}">
                <a16:creationId xmlns:a16="http://schemas.microsoft.com/office/drawing/2014/main" id="{2A057559-30C7-4859-B90F-08888A5D73BA}"/>
              </a:ext>
            </a:extLst>
          </p:cNvPr>
          <p:cNvSpPr txBox="1"/>
          <p:nvPr/>
        </p:nvSpPr>
        <p:spPr>
          <a:xfrm>
            <a:off x="8247773" y="4741664"/>
            <a:ext cx="3107133" cy="369332"/>
          </a:xfrm>
          <a:prstGeom prst="rect">
            <a:avLst/>
          </a:prstGeom>
          <a:noFill/>
        </p:spPr>
        <p:txBody>
          <a:bodyPr wrap="none" rtlCol="0">
            <a:spAutoFit/>
          </a:bodyPr>
          <a:lstStyle/>
          <a:p>
            <a:pPr algn="ctr"/>
            <a:r>
              <a:rPr lang="en-US" dirty="0"/>
              <a:t>Display query result to user</a:t>
            </a:r>
          </a:p>
        </p:txBody>
      </p:sp>
      <p:sp>
        <p:nvSpPr>
          <p:cNvPr id="7" name="Action Button: Go Forward or Next 6">
            <a:hlinkClick r:id="rId3" highlightClick="1"/>
            <a:extLst>
              <a:ext uri="{FF2B5EF4-FFF2-40B4-BE49-F238E27FC236}">
                <a16:creationId xmlns:a16="http://schemas.microsoft.com/office/drawing/2014/main" id="{59028834-6F57-4764-BBE8-6E62B3824B9F}"/>
              </a:ext>
            </a:extLst>
          </p:cNvPr>
          <p:cNvSpPr/>
          <p:nvPr/>
        </p:nvSpPr>
        <p:spPr>
          <a:xfrm>
            <a:off x="9031706" y="5344775"/>
            <a:ext cx="1764631" cy="36933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9144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A1813-639C-4BAF-AD7B-4EDD0C14C468}"/>
              </a:ext>
            </a:extLst>
          </p:cNvPr>
          <p:cNvSpPr>
            <a:spLocks noGrp="1"/>
          </p:cNvSpPr>
          <p:nvPr>
            <p:ph type="title"/>
          </p:nvPr>
        </p:nvSpPr>
        <p:spPr/>
        <p:txBody>
          <a:bodyPr/>
          <a:lstStyle/>
          <a:p>
            <a:r>
              <a:rPr lang="en-US" dirty="0"/>
              <a:t>Web Programming in Java</a:t>
            </a:r>
          </a:p>
        </p:txBody>
      </p:sp>
      <p:sp>
        <p:nvSpPr>
          <p:cNvPr id="3" name="Content Placeholder 2">
            <a:extLst>
              <a:ext uri="{FF2B5EF4-FFF2-40B4-BE49-F238E27FC236}">
                <a16:creationId xmlns:a16="http://schemas.microsoft.com/office/drawing/2014/main" id="{88B531DB-395C-4EEB-A48D-026258F0B1F8}"/>
              </a:ext>
            </a:extLst>
          </p:cNvPr>
          <p:cNvSpPr>
            <a:spLocks noGrp="1"/>
          </p:cNvSpPr>
          <p:nvPr>
            <p:ph idx="1"/>
          </p:nvPr>
        </p:nvSpPr>
        <p:spPr/>
        <p:txBody>
          <a:bodyPr>
            <a:normAutofit fontScale="92500" lnSpcReduction="10000"/>
          </a:bodyPr>
          <a:lstStyle/>
          <a:p>
            <a:r>
              <a:rPr lang="en-US" dirty="0"/>
              <a:t>Fundamental Java Web Technologies</a:t>
            </a:r>
          </a:p>
          <a:p>
            <a:pPr lvl="1"/>
            <a:r>
              <a:rPr lang="en-US" dirty="0"/>
              <a:t>Java Servlet</a:t>
            </a:r>
          </a:p>
          <a:p>
            <a:pPr lvl="1"/>
            <a:r>
              <a:rPr lang="en-US" dirty="0"/>
              <a:t>Java Server Pages (JSP)</a:t>
            </a:r>
          </a:p>
          <a:p>
            <a:pPr lvl="1"/>
            <a:r>
              <a:rPr lang="en-US" dirty="0"/>
              <a:t>Enterprise JavaBean (EJB)</a:t>
            </a:r>
          </a:p>
          <a:p>
            <a:r>
              <a:rPr lang="en-US" dirty="0"/>
              <a:t>Advanced Technologies</a:t>
            </a:r>
          </a:p>
          <a:p>
            <a:pPr lvl="1"/>
            <a:r>
              <a:rPr lang="en-US" dirty="0"/>
              <a:t>Software Framework (Portlet, struts, spring, JSF, etc.)</a:t>
            </a:r>
          </a:p>
          <a:p>
            <a:pPr lvl="2"/>
            <a:r>
              <a:rPr lang="en-US" dirty="0"/>
              <a:t>Require some advanced object oriented programming skills</a:t>
            </a:r>
          </a:p>
          <a:p>
            <a:pPr lvl="1"/>
            <a:r>
              <a:rPr lang="en-US" dirty="0"/>
              <a:t>Software Platform (Liferay, Jakarta Pluto, EXO Platform, etc.)</a:t>
            </a:r>
          </a:p>
          <a:p>
            <a:pPr lvl="2"/>
            <a:r>
              <a:rPr lang="en-US" dirty="0"/>
              <a:t>Require little programming skills</a:t>
            </a:r>
          </a:p>
          <a:p>
            <a:pPr lvl="2"/>
            <a:r>
              <a:rPr lang="en-US" dirty="0"/>
              <a:t>Require system administrative skills</a:t>
            </a:r>
          </a:p>
          <a:p>
            <a:r>
              <a:rPr lang="en-US" dirty="0"/>
              <a:t>Technologies Standardization: Java Enterprise Edition (Java EE)</a:t>
            </a:r>
          </a:p>
          <a:p>
            <a:pPr lvl="1"/>
            <a:r>
              <a:rPr lang="en-US" dirty="0"/>
              <a:t>Provides many web technology standards for development.</a:t>
            </a:r>
          </a:p>
          <a:p>
            <a:pPr lvl="1"/>
            <a:r>
              <a:rPr lang="en-US" dirty="0"/>
              <a:t>The Java Community Process (JCP) defines the standard detail in Java Specification Requests (JSR) </a:t>
            </a:r>
            <a:r>
              <a:rPr lang="en-US" dirty="0">
                <a:hlinkClick r:id="rId2"/>
              </a:rPr>
              <a:t>http://jcp.org/en/jsr/all</a:t>
            </a:r>
            <a:r>
              <a:rPr lang="en-US" dirty="0"/>
              <a:t> (List of all JSR).</a:t>
            </a:r>
          </a:p>
        </p:txBody>
      </p:sp>
    </p:spTree>
    <p:extLst>
      <p:ext uri="{BB962C8B-B14F-4D97-AF65-F5344CB8AC3E}">
        <p14:creationId xmlns:p14="http://schemas.microsoft.com/office/powerpoint/2010/main" val="99914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BF5D0-A242-4DD5-9204-B0742EF2B3F8}"/>
              </a:ext>
            </a:extLst>
          </p:cNvPr>
          <p:cNvSpPr>
            <a:spLocks noGrp="1"/>
          </p:cNvSpPr>
          <p:nvPr>
            <p:ph type="title"/>
          </p:nvPr>
        </p:nvSpPr>
        <p:spPr/>
        <p:txBody>
          <a:bodyPr/>
          <a:lstStyle/>
          <a:p>
            <a:r>
              <a:rPr lang="en-US" dirty="0"/>
              <a:t>Stock System Example 2</a:t>
            </a:r>
          </a:p>
        </p:txBody>
      </p:sp>
      <p:sp>
        <p:nvSpPr>
          <p:cNvPr id="3" name="Content Placeholder 2">
            <a:extLst>
              <a:ext uri="{FF2B5EF4-FFF2-40B4-BE49-F238E27FC236}">
                <a16:creationId xmlns:a16="http://schemas.microsoft.com/office/drawing/2014/main" id="{B66B64D6-4FCD-4E3B-8FA4-A91F9F8E5810}"/>
              </a:ext>
            </a:extLst>
          </p:cNvPr>
          <p:cNvSpPr>
            <a:spLocks noGrp="1"/>
          </p:cNvSpPr>
          <p:nvPr>
            <p:ph idx="1"/>
          </p:nvPr>
        </p:nvSpPr>
        <p:spPr/>
        <p:txBody>
          <a:bodyPr/>
          <a:lstStyle/>
          <a:p>
            <a:r>
              <a:rPr lang="en-US" dirty="0"/>
              <a:t>An HTML page submits a stock number to the server, and it replies the stock information and current price.</a:t>
            </a:r>
          </a:p>
          <a:p>
            <a:r>
              <a:rPr lang="en-US" dirty="0"/>
              <a:t>HTML form</a:t>
            </a:r>
            <a:r>
              <a:rPr lang="en-US" i="1" dirty="0"/>
              <a:t> </a:t>
            </a:r>
            <a:r>
              <a:rPr lang="en-US" dirty="0"/>
              <a:t>submits to </a:t>
            </a:r>
            <a:r>
              <a:rPr lang="en-US" dirty="0" err="1">
                <a:solidFill>
                  <a:srgbClr val="00B0F0"/>
                </a:solidFill>
                <a:latin typeface="Consolas" panose="020B0609020204030204" pitchFamily="49" charset="0"/>
              </a:rPr>
              <a:t>MainJsp.jsp</a:t>
            </a:r>
            <a:r>
              <a:rPr lang="en-US" dirty="0">
                <a:solidFill>
                  <a:srgbClr val="00B0F0"/>
                </a:solidFill>
                <a:latin typeface="Consolas" panose="020B0609020204030204" pitchFamily="49" charset="0"/>
              </a:rPr>
              <a:t> </a:t>
            </a:r>
            <a:r>
              <a:rPr lang="en-US" dirty="0"/>
              <a:t>to process the transaction. </a:t>
            </a:r>
          </a:p>
          <a:p>
            <a:endParaRPr lang="en-US" dirty="0"/>
          </a:p>
          <a:p>
            <a:endParaRPr lang="en-US" dirty="0"/>
          </a:p>
        </p:txBody>
      </p:sp>
      <p:pic>
        <p:nvPicPr>
          <p:cNvPr id="5" name="Picture 4">
            <a:extLst>
              <a:ext uri="{FF2B5EF4-FFF2-40B4-BE49-F238E27FC236}">
                <a16:creationId xmlns:a16="http://schemas.microsoft.com/office/drawing/2014/main" id="{22DA01EC-8F41-4F44-AC48-AC94E5FAF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097" y="3305439"/>
            <a:ext cx="11145805" cy="3391373"/>
          </a:xfrm>
          <a:prstGeom prst="rect">
            <a:avLst/>
          </a:prstGeom>
        </p:spPr>
      </p:pic>
      <p:sp>
        <p:nvSpPr>
          <p:cNvPr id="6" name="Rectangle 5">
            <a:extLst>
              <a:ext uri="{FF2B5EF4-FFF2-40B4-BE49-F238E27FC236}">
                <a16:creationId xmlns:a16="http://schemas.microsoft.com/office/drawing/2014/main" id="{4E0B187D-3751-4C85-BDC8-DE55D165EEF8}"/>
              </a:ext>
            </a:extLst>
          </p:cNvPr>
          <p:cNvSpPr/>
          <p:nvPr/>
        </p:nvSpPr>
        <p:spPr>
          <a:xfrm>
            <a:off x="4491789" y="5229726"/>
            <a:ext cx="6288506" cy="30480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973352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8556-7594-4DC5-B1E4-93FC45C2BBE9}"/>
              </a:ext>
            </a:extLst>
          </p:cNvPr>
          <p:cNvSpPr>
            <a:spLocks noGrp="1"/>
          </p:cNvSpPr>
          <p:nvPr>
            <p:ph type="title"/>
          </p:nvPr>
        </p:nvSpPr>
        <p:spPr/>
        <p:txBody>
          <a:bodyPr/>
          <a:lstStyle/>
          <a:p>
            <a:r>
              <a:rPr lang="en-US" dirty="0"/>
              <a:t>single program (JSP) to process a transaction</a:t>
            </a:r>
          </a:p>
        </p:txBody>
      </p:sp>
      <p:sp>
        <p:nvSpPr>
          <p:cNvPr id="3" name="Content Placeholder 2">
            <a:extLst>
              <a:ext uri="{FF2B5EF4-FFF2-40B4-BE49-F238E27FC236}">
                <a16:creationId xmlns:a16="http://schemas.microsoft.com/office/drawing/2014/main" id="{F8CAC5C2-17DD-432F-9E2B-F6E681974665}"/>
              </a:ext>
            </a:extLst>
          </p:cNvPr>
          <p:cNvSpPr>
            <a:spLocks noGrp="1"/>
          </p:cNvSpPr>
          <p:nvPr>
            <p:ph idx="1"/>
          </p:nvPr>
        </p:nvSpPr>
        <p:spPr/>
        <p:txBody>
          <a:bodyPr/>
          <a:lstStyle/>
          <a:p>
            <a:r>
              <a:rPr lang="en-US" dirty="0"/>
              <a:t>Import dependencies libraries.</a:t>
            </a:r>
          </a:p>
          <a:p>
            <a:endParaRPr lang="en-US" dirty="0"/>
          </a:p>
        </p:txBody>
      </p:sp>
      <p:pic>
        <p:nvPicPr>
          <p:cNvPr id="7" name="Picture 6">
            <a:extLst>
              <a:ext uri="{FF2B5EF4-FFF2-40B4-BE49-F238E27FC236}">
                <a16:creationId xmlns:a16="http://schemas.microsoft.com/office/drawing/2014/main" id="{3795C0D6-2FD6-4B03-92FE-AADB130ABC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162" y="3113019"/>
            <a:ext cx="10885205" cy="2742350"/>
          </a:xfrm>
          <a:prstGeom prst="rect">
            <a:avLst/>
          </a:prstGeom>
        </p:spPr>
      </p:pic>
    </p:spTree>
    <p:extLst>
      <p:ext uri="{BB962C8B-B14F-4D97-AF65-F5344CB8AC3E}">
        <p14:creationId xmlns:p14="http://schemas.microsoft.com/office/powerpoint/2010/main" val="3558176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8556-7594-4DC5-B1E4-93FC45C2BBE9}"/>
              </a:ext>
            </a:extLst>
          </p:cNvPr>
          <p:cNvSpPr>
            <a:spLocks noGrp="1"/>
          </p:cNvSpPr>
          <p:nvPr>
            <p:ph type="title"/>
          </p:nvPr>
        </p:nvSpPr>
        <p:spPr/>
        <p:txBody>
          <a:bodyPr/>
          <a:lstStyle/>
          <a:p>
            <a:r>
              <a:rPr lang="en-US" dirty="0"/>
              <a:t>single program (JSP) to process a transaction</a:t>
            </a:r>
          </a:p>
        </p:txBody>
      </p:sp>
      <p:pic>
        <p:nvPicPr>
          <p:cNvPr id="8" name="Picture 7">
            <a:extLst>
              <a:ext uri="{FF2B5EF4-FFF2-40B4-BE49-F238E27FC236}">
                <a16:creationId xmlns:a16="http://schemas.microsoft.com/office/drawing/2014/main" id="{324D4C45-7BC8-4DA9-B497-4B4804ED2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033" y="2093976"/>
            <a:ext cx="7504809" cy="4530427"/>
          </a:xfrm>
          <a:prstGeom prst="rect">
            <a:avLst/>
          </a:prstGeom>
        </p:spPr>
      </p:pic>
    </p:spTree>
    <p:extLst>
      <p:ext uri="{BB962C8B-B14F-4D97-AF65-F5344CB8AC3E}">
        <p14:creationId xmlns:p14="http://schemas.microsoft.com/office/powerpoint/2010/main" val="1292787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8556-7594-4DC5-B1E4-93FC45C2BBE9}"/>
              </a:ext>
            </a:extLst>
          </p:cNvPr>
          <p:cNvSpPr>
            <a:spLocks noGrp="1"/>
          </p:cNvSpPr>
          <p:nvPr>
            <p:ph type="title"/>
          </p:nvPr>
        </p:nvSpPr>
        <p:spPr/>
        <p:txBody>
          <a:bodyPr/>
          <a:lstStyle/>
          <a:p>
            <a:r>
              <a:rPr lang="en-US" dirty="0"/>
              <a:t>single program (JSP) to process a transaction</a:t>
            </a:r>
          </a:p>
        </p:txBody>
      </p:sp>
      <p:pic>
        <p:nvPicPr>
          <p:cNvPr id="4" name="Picture 3">
            <a:extLst>
              <a:ext uri="{FF2B5EF4-FFF2-40B4-BE49-F238E27FC236}">
                <a16:creationId xmlns:a16="http://schemas.microsoft.com/office/drawing/2014/main" id="{8494948E-01E1-4711-BA4F-D242BFC67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158" y="2353257"/>
            <a:ext cx="6868484" cy="4020111"/>
          </a:xfrm>
          <a:prstGeom prst="rect">
            <a:avLst/>
          </a:prstGeom>
        </p:spPr>
      </p:pic>
    </p:spTree>
    <p:extLst>
      <p:ext uri="{BB962C8B-B14F-4D97-AF65-F5344CB8AC3E}">
        <p14:creationId xmlns:p14="http://schemas.microsoft.com/office/powerpoint/2010/main" val="3132610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80A54-E95B-48AE-A94A-F58BFE8FC816}"/>
              </a:ext>
            </a:extLst>
          </p:cNvPr>
          <p:cNvSpPr>
            <a:spLocks noGrp="1"/>
          </p:cNvSpPr>
          <p:nvPr>
            <p:ph type="title"/>
          </p:nvPr>
        </p:nvSpPr>
        <p:spPr/>
        <p:txBody>
          <a:bodyPr/>
          <a:lstStyle/>
          <a:p>
            <a:r>
              <a:rPr lang="en-US" dirty="0"/>
              <a:t>Problem &amp; Solution</a:t>
            </a:r>
          </a:p>
        </p:txBody>
      </p:sp>
      <p:sp>
        <p:nvSpPr>
          <p:cNvPr id="3" name="Content Placeholder 2">
            <a:extLst>
              <a:ext uri="{FF2B5EF4-FFF2-40B4-BE49-F238E27FC236}">
                <a16:creationId xmlns:a16="http://schemas.microsoft.com/office/drawing/2014/main" id="{29E1265F-5268-45E0-B90B-E4E7322C3D74}"/>
              </a:ext>
            </a:extLst>
          </p:cNvPr>
          <p:cNvSpPr>
            <a:spLocks noGrp="1"/>
          </p:cNvSpPr>
          <p:nvPr>
            <p:ph idx="1"/>
          </p:nvPr>
        </p:nvSpPr>
        <p:spPr/>
        <p:txBody>
          <a:bodyPr/>
          <a:lstStyle/>
          <a:p>
            <a:r>
              <a:rPr lang="en-US" dirty="0"/>
              <a:t>Problems</a:t>
            </a:r>
          </a:p>
          <a:p>
            <a:pPr lvl="1"/>
            <a:r>
              <a:rPr lang="en-US" dirty="0"/>
              <a:t>Presentation, Business Logic, Control flow, and Data layers are bounced together. This all-in-one program is lengthy and is not easy to maintain.</a:t>
            </a:r>
          </a:p>
          <a:p>
            <a:pPr lvl="1"/>
            <a:r>
              <a:rPr lang="en-US" dirty="0"/>
              <a:t>Logic and presentation layer cannot be reused. It is not flexible and extensible for future requirements.</a:t>
            </a:r>
          </a:p>
          <a:p>
            <a:pPr lvl="1"/>
            <a:r>
              <a:rPr lang="en-US" dirty="0"/>
              <a:t>Any modification may affect the correctness of processing the whole transaction.</a:t>
            </a:r>
          </a:p>
          <a:p>
            <a:r>
              <a:rPr lang="en-US" dirty="0"/>
              <a:t>Solutions</a:t>
            </a:r>
          </a:p>
          <a:p>
            <a:pPr lvl="1"/>
            <a:r>
              <a:rPr lang="en-US" dirty="0"/>
              <a:t>We should separate the program according to their functional purposes into different modules.</a:t>
            </a:r>
          </a:p>
          <a:p>
            <a:pPr lvl="1"/>
            <a:r>
              <a:rPr lang="en-US" dirty="0"/>
              <a:t>We should adopt the MVC design pattern.</a:t>
            </a:r>
          </a:p>
          <a:p>
            <a:pPr lvl="1"/>
            <a:r>
              <a:rPr lang="en-US" dirty="0"/>
              <a:t>We can use Java Servlet, JSP, and JavaBean web technologies to architect this transaction.</a:t>
            </a:r>
          </a:p>
        </p:txBody>
      </p:sp>
    </p:spTree>
    <p:extLst>
      <p:ext uri="{BB962C8B-B14F-4D97-AF65-F5344CB8AC3E}">
        <p14:creationId xmlns:p14="http://schemas.microsoft.com/office/powerpoint/2010/main" val="13493503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3677FF-F21F-4837-B0CD-B58D3D22AB12}"/>
              </a:ext>
            </a:extLst>
          </p:cNvPr>
          <p:cNvSpPr>
            <a:spLocks noGrp="1"/>
          </p:cNvSpPr>
          <p:nvPr>
            <p:ph type="title"/>
          </p:nvPr>
        </p:nvSpPr>
        <p:spPr/>
        <p:txBody>
          <a:bodyPr/>
          <a:lstStyle/>
          <a:p>
            <a:r>
              <a:rPr lang="en-US" dirty="0"/>
              <a:t>Introduction to the MVC Design pattern</a:t>
            </a:r>
          </a:p>
        </p:txBody>
      </p:sp>
      <p:sp>
        <p:nvSpPr>
          <p:cNvPr id="5" name="Content Placeholder 4">
            <a:extLst>
              <a:ext uri="{FF2B5EF4-FFF2-40B4-BE49-F238E27FC236}">
                <a16:creationId xmlns:a16="http://schemas.microsoft.com/office/drawing/2014/main" id="{1DF5019B-E15A-4747-90B9-418410E1A167}"/>
              </a:ext>
            </a:extLst>
          </p:cNvPr>
          <p:cNvSpPr>
            <a:spLocks noGrp="1"/>
          </p:cNvSpPr>
          <p:nvPr>
            <p:ph idx="1"/>
          </p:nvPr>
        </p:nvSpPr>
        <p:spPr/>
        <p:txBody>
          <a:bodyPr/>
          <a:lstStyle/>
          <a:p>
            <a:pPr marL="0" indent="0">
              <a:buNone/>
            </a:pPr>
            <a:r>
              <a:rPr lang="en-US" dirty="0"/>
              <a:t>The MVC architecture pattern turns complex application development into a much more manageable process. It allows several developers to simultaneously work on the application.</a:t>
            </a:r>
          </a:p>
          <a:p>
            <a:r>
              <a:rPr lang="en-US" altLang="zh-CN" dirty="0"/>
              <a:t>The MVC design pattern is used to build the Presentation (Web) Layer.</a:t>
            </a:r>
          </a:p>
          <a:p>
            <a:r>
              <a:rPr lang="en-US" dirty="0"/>
              <a:t>The MVC design pattern helps to enforce separation of concerns to help you avoid mixing presentation logic, business logic, and data access logic together.</a:t>
            </a:r>
          </a:p>
          <a:p>
            <a:r>
              <a:rPr lang="en-US" dirty="0"/>
              <a:t>What is MVC?</a:t>
            </a:r>
          </a:p>
          <a:p>
            <a:pPr lvl="1"/>
            <a:r>
              <a:rPr lang="en-US" dirty="0"/>
              <a:t>MVC stands for model-view-controller. Here's what each of those components mean:</a:t>
            </a:r>
          </a:p>
          <a:p>
            <a:pPr lvl="2"/>
            <a:r>
              <a:rPr lang="en-US" b="1" dirty="0"/>
              <a:t>Model</a:t>
            </a:r>
            <a:r>
              <a:rPr lang="en-US" dirty="0"/>
              <a:t>: manages the behavior and data from the application layers</a:t>
            </a:r>
          </a:p>
          <a:p>
            <a:pPr lvl="2"/>
            <a:r>
              <a:rPr lang="en-US" b="1" dirty="0"/>
              <a:t>View</a:t>
            </a:r>
            <a:r>
              <a:rPr lang="en-US" dirty="0"/>
              <a:t>: manages the display of data (The frontend or graphical user interface)</a:t>
            </a:r>
          </a:p>
          <a:p>
            <a:pPr lvl="2"/>
            <a:r>
              <a:rPr lang="en-US" b="1" dirty="0"/>
              <a:t>Controller</a:t>
            </a:r>
            <a:r>
              <a:rPr lang="en-US" dirty="0"/>
              <a:t>: handles page events and navigation between pages (calls Business Services to get the (Object) Model and navigates to the next View)</a:t>
            </a:r>
          </a:p>
        </p:txBody>
      </p:sp>
    </p:spTree>
    <p:extLst>
      <p:ext uri="{BB962C8B-B14F-4D97-AF65-F5344CB8AC3E}">
        <p14:creationId xmlns:p14="http://schemas.microsoft.com/office/powerpoint/2010/main" val="766380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67744-3D23-4DD8-BD97-FE3EC1BDBEAE}"/>
              </a:ext>
            </a:extLst>
          </p:cNvPr>
          <p:cNvSpPr>
            <a:spLocks noGrp="1"/>
          </p:cNvSpPr>
          <p:nvPr>
            <p:ph type="title"/>
          </p:nvPr>
        </p:nvSpPr>
        <p:spPr/>
        <p:txBody>
          <a:bodyPr/>
          <a:lstStyle/>
          <a:p>
            <a:r>
              <a:rPr lang="en-US" dirty="0"/>
              <a:t>Recap on Java Servlet, </a:t>
            </a:r>
            <a:r>
              <a:rPr lang="en-US" dirty="0" err="1"/>
              <a:t>Jsp</a:t>
            </a:r>
            <a:r>
              <a:rPr lang="en-US" dirty="0"/>
              <a:t>, </a:t>
            </a:r>
            <a:r>
              <a:rPr lang="en-US" dirty="0" err="1"/>
              <a:t>javaBean</a:t>
            </a:r>
            <a:endParaRPr lang="en-US" dirty="0"/>
          </a:p>
        </p:txBody>
      </p:sp>
      <p:sp>
        <p:nvSpPr>
          <p:cNvPr id="3" name="Content Placeholder 2">
            <a:extLst>
              <a:ext uri="{FF2B5EF4-FFF2-40B4-BE49-F238E27FC236}">
                <a16:creationId xmlns:a16="http://schemas.microsoft.com/office/drawing/2014/main" id="{B2DFC663-DFEB-49F4-9F06-3DAE24E6B8B0}"/>
              </a:ext>
            </a:extLst>
          </p:cNvPr>
          <p:cNvSpPr>
            <a:spLocks noGrp="1"/>
          </p:cNvSpPr>
          <p:nvPr>
            <p:ph idx="1"/>
          </p:nvPr>
        </p:nvSpPr>
        <p:spPr/>
        <p:txBody>
          <a:bodyPr/>
          <a:lstStyle/>
          <a:p>
            <a:r>
              <a:rPr lang="en-US" sz="2400" dirty="0"/>
              <a:t>Java Servlet</a:t>
            </a:r>
          </a:p>
          <a:p>
            <a:pPr lvl="1"/>
            <a:r>
              <a:rPr lang="en-US" sz="2000" dirty="0"/>
              <a:t>Receives requests from client and processes the business logic.</a:t>
            </a:r>
          </a:p>
          <a:p>
            <a:pPr lvl="1"/>
            <a:r>
              <a:rPr lang="en-US" sz="2000" dirty="0"/>
              <a:t>Chooses the JavaBean model to hold the result data.</a:t>
            </a:r>
          </a:p>
          <a:p>
            <a:pPr lvl="1"/>
            <a:r>
              <a:rPr lang="en-US" sz="2000" dirty="0"/>
              <a:t>Controls the transaction workflow: calls sub functions and chooses the resulting page.</a:t>
            </a:r>
          </a:p>
          <a:p>
            <a:pPr lvl="1"/>
            <a:r>
              <a:rPr lang="en-US" sz="2000" dirty="0"/>
              <a:t>Should not have page content in most situation</a:t>
            </a:r>
          </a:p>
          <a:p>
            <a:r>
              <a:rPr lang="en-US" sz="2400" dirty="0"/>
              <a:t>Java Server Pages</a:t>
            </a:r>
          </a:p>
          <a:p>
            <a:pPr lvl="1"/>
            <a:r>
              <a:rPr lang="en-US" sz="2000" dirty="0"/>
              <a:t>Responses to client and processes the data presentation.</a:t>
            </a:r>
          </a:p>
          <a:p>
            <a:pPr lvl="1"/>
            <a:r>
              <a:rPr lang="en-US" sz="2000" dirty="0"/>
              <a:t>Retrieves the JavaBean data from request or session object.</a:t>
            </a:r>
          </a:p>
          <a:p>
            <a:pPr lvl="1"/>
            <a:r>
              <a:rPr lang="en-US" sz="2000" dirty="0"/>
              <a:t>Formats the data objects and present the data in HTML back to client.</a:t>
            </a:r>
          </a:p>
          <a:p>
            <a:pPr lvl="1"/>
            <a:r>
              <a:rPr lang="en-US" sz="2000" dirty="0"/>
              <a:t>Should not have business logic in most situation</a:t>
            </a:r>
          </a:p>
          <a:p>
            <a:pPr marL="274320" lvl="1" indent="0">
              <a:buNone/>
            </a:pPr>
            <a:endParaRPr lang="en-US" dirty="0"/>
          </a:p>
        </p:txBody>
      </p:sp>
    </p:spTree>
    <p:extLst>
      <p:ext uri="{BB962C8B-B14F-4D97-AF65-F5344CB8AC3E}">
        <p14:creationId xmlns:p14="http://schemas.microsoft.com/office/powerpoint/2010/main" val="26390214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67744-3D23-4DD8-BD97-FE3EC1BDBEAE}"/>
              </a:ext>
            </a:extLst>
          </p:cNvPr>
          <p:cNvSpPr>
            <a:spLocks noGrp="1"/>
          </p:cNvSpPr>
          <p:nvPr>
            <p:ph type="title"/>
          </p:nvPr>
        </p:nvSpPr>
        <p:spPr/>
        <p:txBody>
          <a:bodyPr/>
          <a:lstStyle/>
          <a:p>
            <a:r>
              <a:rPr lang="en-US" dirty="0"/>
              <a:t>Recap on Java Servlet, </a:t>
            </a:r>
            <a:r>
              <a:rPr lang="en-US" dirty="0" err="1"/>
              <a:t>Jsp</a:t>
            </a:r>
            <a:r>
              <a:rPr lang="en-US" dirty="0"/>
              <a:t>, </a:t>
            </a:r>
            <a:r>
              <a:rPr lang="en-US" dirty="0" err="1"/>
              <a:t>javaBean</a:t>
            </a:r>
            <a:endParaRPr lang="en-US" dirty="0"/>
          </a:p>
        </p:txBody>
      </p:sp>
      <p:sp>
        <p:nvSpPr>
          <p:cNvPr id="3" name="Content Placeholder 2">
            <a:extLst>
              <a:ext uri="{FF2B5EF4-FFF2-40B4-BE49-F238E27FC236}">
                <a16:creationId xmlns:a16="http://schemas.microsoft.com/office/drawing/2014/main" id="{B2DFC663-DFEB-49F4-9F06-3DAE24E6B8B0}"/>
              </a:ext>
            </a:extLst>
          </p:cNvPr>
          <p:cNvSpPr>
            <a:spLocks noGrp="1"/>
          </p:cNvSpPr>
          <p:nvPr>
            <p:ph idx="1"/>
          </p:nvPr>
        </p:nvSpPr>
        <p:spPr/>
        <p:txBody>
          <a:bodyPr/>
          <a:lstStyle/>
          <a:p>
            <a:r>
              <a:rPr lang="en-US" sz="2400" dirty="0"/>
              <a:t>JavaBean</a:t>
            </a:r>
          </a:p>
          <a:p>
            <a:pPr lvl="1"/>
            <a:r>
              <a:rPr lang="en-US" sz="2200" dirty="0"/>
              <a:t>Keeps the transactional data temporary.</a:t>
            </a:r>
          </a:p>
          <a:p>
            <a:pPr lvl="1"/>
            <a:r>
              <a:rPr lang="en-US" sz="2200" dirty="0"/>
              <a:t>Models the data structure such as mapping a table or a transaction</a:t>
            </a:r>
          </a:p>
          <a:p>
            <a:pPr lvl="1"/>
            <a:r>
              <a:rPr lang="en-US" sz="2200" dirty="0"/>
              <a:t>Restricts the data range and format in setter methods</a:t>
            </a:r>
          </a:p>
          <a:p>
            <a:pPr lvl="1"/>
            <a:r>
              <a:rPr lang="en-US" sz="2200" dirty="0"/>
              <a:t>Should not have page content and business logic in all situations.</a:t>
            </a:r>
          </a:p>
        </p:txBody>
      </p:sp>
    </p:spTree>
    <p:extLst>
      <p:ext uri="{BB962C8B-B14F-4D97-AF65-F5344CB8AC3E}">
        <p14:creationId xmlns:p14="http://schemas.microsoft.com/office/powerpoint/2010/main" val="24235621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D2A9A4-FE0A-41C5-AFC1-96DC319921DE}"/>
              </a:ext>
            </a:extLst>
          </p:cNvPr>
          <p:cNvSpPr>
            <a:spLocks noGrp="1"/>
          </p:cNvSpPr>
          <p:nvPr>
            <p:ph type="title"/>
          </p:nvPr>
        </p:nvSpPr>
        <p:spPr/>
        <p:txBody>
          <a:bodyPr/>
          <a:lstStyle/>
          <a:p>
            <a:r>
              <a:rPr lang="en-US" dirty="0"/>
              <a:t>Recap on JavaBean</a:t>
            </a:r>
          </a:p>
        </p:txBody>
      </p:sp>
      <p:sp>
        <p:nvSpPr>
          <p:cNvPr id="6" name="Content Placeholder 5">
            <a:extLst>
              <a:ext uri="{FF2B5EF4-FFF2-40B4-BE49-F238E27FC236}">
                <a16:creationId xmlns:a16="http://schemas.microsoft.com/office/drawing/2014/main" id="{D6AC66C0-2729-4412-8380-6D6DE3C79E88}"/>
              </a:ext>
            </a:extLst>
          </p:cNvPr>
          <p:cNvSpPr>
            <a:spLocks noGrp="1"/>
          </p:cNvSpPr>
          <p:nvPr>
            <p:ph idx="1"/>
          </p:nvPr>
        </p:nvSpPr>
        <p:spPr/>
        <p:txBody>
          <a:bodyPr>
            <a:normAutofit lnSpcReduction="10000"/>
          </a:bodyPr>
          <a:lstStyle/>
          <a:p>
            <a:r>
              <a:rPr lang="en-US" sz="2400" dirty="0"/>
              <a:t>Server side program designed for reuse and to hold data</a:t>
            </a:r>
          </a:p>
          <a:p>
            <a:r>
              <a:rPr lang="en-US" sz="2400" dirty="0"/>
              <a:t>A package of objects: to encapsulate many objects into a single object (the bean)</a:t>
            </a:r>
          </a:p>
          <a:p>
            <a:r>
              <a:rPr lang="en-US" sz="2400" dirty="0"/>
              <a:t>It is serializable Java object to persist data through servers</a:t>
            </a:r>
          </a:p>
          <a:p>
            <a:r>
              <a:rPr lang="en-US" sz="2400" dirty="0"/>
              <a:t>Modern software frameworks use JavaBean to transform data to different style formats (database table, XML, JSON, etc.)</a:t>
            </a:r>
          </a:p>
          <a:p>
            <a:r>
              <a:rPr lang="en-US" sz="2400" dirty="0"/>
              <a:t>Enterprise JavaBeans (EJB) is a different story</a:t>
            </a:r>
          </a:p>
          <a:p>
            <a:pPr lvl="1"/>
            <a:r>
              <a:rPr lang="en-US" sz="2000" dirty="0"/>
              <a:t>Specified in Java EE where JavaBean is not</a:t>
            </a:r>
          </a:p>
          <a:p>
            <a:pPr lvl="1"/>
            <a:r>
              <a:rPr lang="en-US" sz="2000" dirty="0"/>
              <a:t>A component architecture for modular construction</a:t>
            </a:r>
          </a:p>
          <a:p>
            <a:pPr lvl="1"/>
            <a:r>
              <a:rPr lang="en-US" sz="2000" dirty="0"/>
              <a:t>Designed to handle persistence, transactional integrity and security</a:t>
            </a:r>
          </a:p>
          <a:p>
            <a:pPr lvl="1"/>
            <a:r>
              <a:rPr lang="en-US" sz="2000" dirty="0"/>
              <a:t>EJB Members: </a:t>
            </a:r>
            <a:r>
              <a:rPr lang="en-US" sz="2000" dirty="0" err="1"/>
              <a:t>SessionBean</a:t>
            </a:r>
            <a:r>
              <a:rPr lang="en-US" sz="2000" dirty="0"/>
              <a:t>, </a:t>
            </a:r>
            <a:r>
              <a:rPr lang="en-US" sz="2000" dirty="0" err="1"/>
              <a:t>MessageDrivenBean</a:t>
            </a:r>
            <a:r>
              <a:rPr lang="en-US" sz="2000" dirty="0"/>
              <a:t>, </a:t>
            </a:r>
            <a:r>
              <a:rPr lang="en-US" sz="2000" dirty="0" err="1"/>
              <a:t>EntityBean</a:t>
            </a:r>
            <a:endParaRPr lang="en-US" sz="2000" dirty="0"/>
          </a:p>
          <a:p>
            <a:endParaRPr lang="en-US" dirty="0"/>
          </a:p>
        </p:txBody>
      </p:sp>
    </p:spTree>
    <p:extLst>
      <p:ext uri="{BB962C8B-B14F-4D97-AF65-F5344CB8AC3E}">
        <p14:creationId xmlns:p14="http://schemas.microsoft.com/office/powerpoint/2010/main" val="24669783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FF5BC-A8AF-4A93-B1D1-B5DF09C2D950}"/>
              </a:ext>
            </a:extLst>
          </p:cNvPr>
          <p:cNvSpPr>
            <a:spLocks noGrp="1"/>
          </p:cNvSpPr>
          <p:nvPr>
            <p:ph type="title"/>
          </p:nvPr>
        </p:nvSpPr>
        <p:spPr/>
        <p:txBody>
          <a:bodyPr/>
          <a:lstStyle/>
          <a:p>
            <a:r>
              <a:rPr lang="en-US" dirty="0"/>
              <a:t>JavaBean Characteristics</a:t>
            </a:r>
          </a:p>
        </p:txBody>
      </p:sp>
      <p:sp>
        <p:nvSpPr>
          <p:cNvPr id="3" name="Content Placeholder 2">
            <a:extLst>
              <a:ext uri="{FF2B5EF4-FFF2-40B4-BE49-F238E27FC236}">
                <a16:creationId xmlns:a16="http://schemas.microsoft.com/office/drawing/2014/main" id="{5F285AAD-AC8C-425E-BAE4-8B81846CD618}"/>
              </a:ext>
            </a:extLst>
          </p:cNvPr>
          <p:cNvSpPr>
            <a:spLocks noGrp="1"/>
          </p:cNvSpPr>
          <p:nvPr>
            <p:ph idx="1"/>
          </p:nvPr>
        </p:nvSpPr>
        <p:spPr/>
        <p:txBody>
          <a:bodyPr>
            <a:normAutofit lnSpcReduction="10000"/>
          </a:bodyPr>
          <a:lstStyle/>
          <a:p>
            <a:r>
              <a:rPr lang="en-US" sz="2400" dirty="0"/>
              <a:t>A Java object implements </a:t>
            </a:r>
            <a:r>
              <a:rPr lang="en-US" sz="2400" dirty="0" err="1"/>
              <a:t>java.io.Serializableto</a:t>
            </a:r>
            <a:r>
              <a:rPr lang="en-US" sz="2400" dirty="0"/>
              <a:t> persist data through servers</a:t>
            </a:r>
          </a:p>
          <a:p>
            <a:r>
              <a:rPr lang="en-US" sz="2400" dirty="0"/>
              <a:t>It has no argument constructor and no main method</a:t>
            </a:r>
          </a:p>
          <a:p>
            <a:r>
              <a:rPr lang="en-US" sz="2400" dirty="0"/>
              <a:t>It contains many properties for holding data</a:t>
            </a:r>
          </a:p>
          <a:p>
            <a:r>
              <a:rPr lang="en-US" sz="2400" dirty="0"/>
              <a:t>Allow access to properties using GETTE Rand SETTER methods with its naming convention</a:t>
            </a:r>
          </a:p>
          <a:p>
            <a:r>
              <a:rPr lang="en-US" sz="2400" dirty="0"/>
              <a:t>Accessor methods (getter) to retrieve value</a:t>
            </a:r>
          </a:p>
          <a:p>
            <a:pPr lvl="1"/>
            <a:r>
              <a:rPr lang="en-US" sz="2000" dirty="0" err="1"/>
              <a:t>getXXX</a:t>
            </a:r>
            <a:r>
              <a:rPr lang="en-US" sz="2000" dirty="0"/>
              <a:t>() method</a:t>
            </a:r>
          </a:p>
          <a:p>
            <a:r>
              <a:rPr lang="en-US" sz="2400" dirty="0" err="1"/>
              <a:t>Mutatormethods</a:t>
            </a:r>
            <a:r>
              <a:rPr lang="en-US" sz="2400" dirty="0"/>
              <a:t> (setter) to change value</a:t>
            </a:r>
          </a:p>
          <a:p>
            <a:pPr lvl="1"/>
            <a:r>
              <a:rPr lang="en-US" sz="2000" dirty="0" err="1"/>
              <a:t>setXXX</a:t>
            </a:r>
            <a:r>
              <a:rPr lang="en-US" sz="2000" dirty="0"/>
              <a:t>() method</a:t>
            </a:r>
          </a:p>
        </p:txBody>
      </p:sp>
    </p:spTree>
    <p:extLst>
      <p:ext uri="{BB962C8B-B14F-4D97-AF65-F5344CB8AC3E}">
        <p14:creationId xmlns:p14="http://schemas.microsoft.com/office/powerpoint/2010/main" val="93306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86AF40-BB0A-422E-B88B-E9B34239E81B}"/>
              </a:ext>
            </a:extLst>
          </p:cNvPr>
          <p:cNvSpPr>
            <a:spLocks noGrp="1"/>
          </p:cNvSpPr>
          <p:nvPr>
            <p:ph type="title"/>
          </p:nvPr>
        </p:nvSpPr>
        <p:spPr/>
        <p:txBody>
          <a:bodyPr/>
          <a:lstStyle/>
          <a:p>
            <a:r>
              <a:rPr lang="en-US" dirty="0"/>
              <a:t>3.1 Java server Pages</a:t>
            </a:r>
          </a:p>
        </p:txBody>
      </p:sp>
      <p:sp>
        <p:nvSpPr>
          <p:cNvPr id="5" name="Text Placeholder 4">
            <a:extLst>
              <a:ext uri="{FF2B5EF4-FFF2-40B4-BE49-F238E27FC236}">
                <a16:creationId xmlns:a16="http://schemas.microsoft.com/office/drawing/2014/main" id="{C4E9FE3A-BBAA-40AB-A52B-D9859CBEB59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936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90382-27C0-4237-9F4D-B06F33D4C55E}"/>
              </a:ext>
            </a:extLst>
          </p:cNvPr>
          <p:cNvSpPr>
            <a:spLocks noGrp="1"/>
          </p:cNvSpPr>
          <p:nvPr>
            <p:ph type="title"/>
          </p:nvPr>
        </p:nvSpPr>
        <p:spPr/>
        <p:txBody>
          <a:bodyPr/>
          <a:lstStyle/>
          <a:p>
            <a:r>
              <a:rPr lang="en-US" dirty="0"/>
              <a:t>JavaBean Example: </a:t>
            </a:r>
            <a:r>
              <a:rPr lang="en-US" dirty="0" err="1"/>
              <a:t>PersonBean</a:t>
            </a:r>
            <a:endParaRPr lang="en-US" dirty="0"/>
          </a:p>
        </p:txBody>
      </p:sp>
      <p:sp>
        <p:nvSpPr>
          <p:cNvPr id="3" name="Content Placeholder 2">
            <a:extLst>
              <a:ext uri="{FF2B5EF4-FFF2-40B4-BE49-F238E27FC236}">
                <a16:creationId xmlns:a16="http://schemas.microsoft.com/office/drawing/2014/main" id="{C465C864-E4C7-4F9A-8817-9F10487A6EB3}"/>
              </a:ext>
            </a:extLst>
          </p:cNvPr>
          <p:cNvSpPr>
            <a:spLocks noGrp="1"/>
          </p:cNvSpPr>
          <p:nvPr>
            <p:ph idx="1"/>
          </p:nvPr>
        </p:nvSpPr>
        <p:spPr/>
        <p:txBody>
          <a:bodyPr/>
          <a:lstStyle/>
          <a:p>
            <a:r>
              <a:rPr lang="en-US" dirty="0"/>
              <a:t>Create a JavaBean (</a:t>
            </a:r>
            <a:r>
              <a:rPr lang="en-US" dirty="0" err="1"/>
              <a:t>PersonBean</a:t>
            </a:r>
            <a:r>
              <a:rPr lang="en-US" dirty="0"/>
              <a:t>) with two properties: name and gender.</a:t>
            </a:r>
          </a:p>
          <a:p>
            <a:r>
              <a:rPr lang="en-US" dirty="0"/>
              <a:t>Modern IDE can help to generate the getter and setter methods.</a:t>
            </a:r>
          </a:p>
          <a:p>
            <a:endParaRPr lang="en-US" dirty="0"/>
          </a:p>
        </p:txBody>
      </p:sp>
      <p:pic>
        <p:nvPicPr>
          <p:cNvPr id="5" name="Picture 4">
            <a:extLst>
              <a:ext uri="{FF2B5EF4-FFF2-40B4-BE49-F238E27FC236}">
                <a16:creationId xmlns:a16="http://schemas.microsoft.com/office/drawing/2014/main" id="{75F78015-1F9C-421F-B712-FF19E3221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536" y="3067901"/>
            <a:ext cx="7924800" cy="3305467"/>
          </a:xfrm>
          <a:prstGeom prst="rect">
            <a:avLst/>
          </a:prstGeom>
        </p:spPr>
      </p:pic>
    </p:spTree>
    <p:extLst>
      <p:ext uri="{BB962C8B-B14F-4D97-AF65-F5344CB8AC3E}">
        <p14:creationId xmlns:p14="http://schemas.microsoft.com/office/powerpoint/2010/main" val="1880407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4000B-D42C-48FA-80F4-D09C1A1B43AA}"/>
              </a:ext>
            </a:extLst>
          </p:cNvPr>
          <p:cNvSpPr>
            <a:spLocks noGrp="1"/>
          </p:cNvSpPr>
          <p:nvPr>
            <p:ph type="title"/>
          </p:nvPr>
        </p:nvSpPr>
        <p:spPr/>
        <p:txBody>
          <a:bodyPr/>
          <a:lstStyle/>
          <a:p>
            <a:r>
              <a:rPr lang="en-US" dirty="0"/>
              <a:t>Transaction workflow diagram</a:t>
            </a:r>
          </a:p>
        </p:txBody>
      </p:sp>
      <p:sp>
        <p:nvSpPr>
          <p:cNvPr id="3" name="Content Placeholder 2">
            <a:extLst>
              <a:ext uri="{FF2B5EF4-FFF2-40B4-BE49-F238E27FC236}">
                <a16:creationId xmlns:a16="http://schemas.microsoft.com/office/drawing/2014/main" id="{126F136E-3E5A-4EE2-82E2-821AB9A466F6}"/>
              </a:ext>
            </a:extLst>
          </p:cNvPr>
          <p:cNvSpPr>
            <a:spLocks noGrp="1"/>
          </p:cNvSpPr>
          <p:nvPr>
            <p:ph idx="1"/>
          </p:nvPr>
        </p:nvSpPr>
        <p:spPr/>
        <p:txBody>
          <a:bodyPr/>
          <a:lstStyle/>
          <a:p>
            <a:r>
              <a:rPr lang="en-US" dirty="0"/>
              <a:t>Using different web technologies (Java Servlet, JSP, JavaBean) together on a backend process for an online transaction.</a:t>
            </a:r>
          </a:p>
        </p:txBody>
      </p:sp>
      <p:pic>
        <p:nvPicPr>
          <p:cNvPr id="5" name="Picture 4">
            <a:extLst>
              <a:ext uri="{FF2B5EF4-FFF2-40B4-BE49-F238E27FC236}">
                <a16:creationId xmlns:a16="http://schemas.microsoft.com/office/drawing/2014/main" id="{72E1F147-6E99-4FEC-B1E4-15CA903D2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5987" y="2917583"/>
            <a:ext cx="6429466" cy="3612458"/>
          </a:xfrm>
          <a:prstGeom prst="rect">
            <a:avLst/>
          </a:prstGeom>
        </p:spPr>
      </p:pic>
    </p:spTree>
    <p:extLst>
      <p:ext uri="{BB962C8B-B14F-4D97-AF65-F5344CB8AC3E}">
        <p14:creationId xmlns:p14="http://schemas.microsoft.com/office/powerpoint/2010/main" val="895140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93967-3373-4735-8C01-A3C2A445D98B}"/>
              </a:ext>
            </a:extLst>
          </p:cNvPr>
          <p:cNvSpPr>
            <a:spLocks noGrp="1"/>
          </p:cNvSpPr>
          <p:nvPr>
            <p:ph type="title"/>
          </p:nvPr>
        </p:nvSpPr>
        <p:spPr/>
        <p:txBody>
          <a:bodyPr/>
          <a:lstStyle/>
          <a:p>
            <a:r>
              <a:rPr lang="en-US" dirty="0"/>
              <a:t>Transaction Workflow</a:t>
            </a:r>
          </a:p>
        </p:txBody>
      </p:sp>
      <p:sp>
        <p:nvSpPr>
          <p:cNvPr id="3" name="Content Placeholder 2">
            <a:extLst>
              <a:ext uri="{FF2B5EF4-FFF2-40B4-BE49-F238E27FC236}">
                <a16:creationId xmlns:a16="http://schemas.microsoft.com/office/drawing/2014/main" id="{15699C90-AB1B-4562-AFF0-73A4FED89B46}"/>
              </a:ext>
            </a:extLst>
          </p:cNvPr>
          <p:cNvSpPr>
            <a:spLocks noGrp="1"/>
          </p:cNvSpPr>
          <p:nvPr>
            <p:ph idx="1"/>
          </p:nvPr>
        </p:nvSpPr>
        <p:spPr/>
        <p:txBody>
          <a:bodyPr/>
          <a:lstStyle/>
          <a:p>
            <a:pPr marL="457200" indent="-457200">
              <a:buFont typeface="+mj-lt"/>
              <a:buAutoNum type="arabicPeriod"/>
            </a:pPr>
            <a:r>
              <a:rPr lang="en-US" dirty="0"/>
              <a:t>Client sends a request to the web container;</a:t>
            </a:r>
          </a:p>
          <a:p>
            <a:pPr marL="457200" indent="-457200">
              <a:buFont typeface="+mj-lt"/>
              <a:buAutoNum type="arabicPeriod"/>
            </a:pPr>
            <a:r>
              <a:rPr lang="en-US" dirty="0"/>
              <a:t>Container finds the corresponding servlet and pass the request data to that servlet;</a:t>
            </a:r>
          </a:p>
          <a:p>
            <a:pPr marL="457200" indent="-457200">
              <a:buFont typeface="+mj-lt"/>
              <a:buAutoNum type="arabicPeriod"/>
            </a:pPr>
            <a:r>
              <a:rPr lang="en-US" dirty="0"/>
              <a:t>Servlet processes the business logic and store the result data object into a JavaBean;</a:t>
            </a:r>
          </a:p>
          <a:p>
            <a:pPr marL="457200" indent="-457200">
              <a:buFont typeface="+mj-lt"/>
              <a:buAutoNum type="arabicPeriod"/>
            </a:pPr>
            <a:r>
              <a:rPr lang="en-US" dirty="0"/>
              <a:t>Servlet adds that JavaBean to the session object inside the request object;</a:t>
            </a:r>
          </a:p>
          <a:p>
            <a:pPr marL="457200" indent="-457200">
              <a:buFont typeface="+mj-lt"/>
              <a:buAutoNum type="arabicPeriod"/>
            </a:pPr>
            <a:r>
              <a:rPr lang="en-US" dirty="0"/>
              <a:t>Servlet forwards to JSP;</a:t>
            </a:r>
          </a:p>
          <a:p>
            <a:pPr marL="457200" indent="-457200">
              <a:buFont typeface="+mj-lt"/>
              <a:buAutoNum type="arabicPeriod"/>
            </a:pPr>
            <a:r>
              <a:rPr lang="en-US" dirty="0"/>
              <a:t>JSP gets the JavaBean from the session object;</a:t>
            </a:r>
          </a:p>
          <a:p>
            <a:pPr marL="457200" indent="-457200">
              <a:buFont typeface="+mj-lt"/>
              <a:buAutoNum type="arabicPeriod"/>
            </a:pPr>
            <a:r>
              <a:rPr lang="en-US" dirty="0"/>
              <a:t>JSP converts JavaBean into HTML page format for the Container;</a:t>
            </a:r>
          </a:p>
          <a:p>
            <a:pPr marL="457200" indent="-457200">
              <a:buFont typeface="+mj-lt"/>
              <a:buAutoNum type="arabicPeriod"/>
            </a:pPr>
            <a:r>
              <a:rPr lang="en-US" dirty="0"/>
              <a:t>Container translates the JSP into plain HTML codes and returns back to client.</a:t>
            </a:r>
          </a:p>
        </p:txBody>
      </p:sp>
    </p:spTree>
    <p:extLst>
      <p:ext uri="{BB962C8B-B14F-4D97-AF65-F5344CB8AC3E}">
        <p14:creationId xmlns:p14="http://schemas.microsoft.com/office/powerpoint/2010/main" val="100182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16EC-10EC-480B-B2BD-563A8FBFC0E0}"/>
              </a:ext>
            </a:extLst>
          </p:cNvPr>
          <p:cNvSpPr>
            <a:spLocks noGrp="1"/>
          </p:cNvSpPr>
          <p:nvPr>
            <p:ph type="title"/>
          </p:nvPr>
        </p:nvSpPr>
        <p:spPr/>
        <p:txBody>
          <a:bodyPr/>
          <a:lstStyle/>
          <a:p>
            <a:r>
              <a:rPr lang="en-US" dirty="0"/>
              <a:t>Model view Controller</a:t>
            </a:r>
          </a:p>
        </p:txBody>
      </p:sp>
      <p:sp>
        <p:nvSpPr>
          <p:cNvPr id="3" name="Content Placeholder 2">
            <a:extLst>
              <a:ext uri="{FF2B5EF4-FFF2-40B4-BE49-F238E27FC236}">
                <a16:creationId xmlns:a16="http://schemas.microsoft.com/office/drawing/2014/main" id="{8831BAA8-117C-42C8-946A-214D07D2D9F5}"/>
              </a:ext>
            </a:extLst>
          </p:cNvPr>
          <p:cNvSpPr>
            <a:spLocks noGrp="1"/>
          </p:cNvSpPr>
          <p:nvPr>
            <p:ph idx="1"/>
          </p:nvPr>
        </p:nvSpPr>
        <p:spPr/>
        <p:txBody>
          <a:bodyPr>
            <a:normAutofit fontScale="92500" lnSpcReduction="20000"/>
          </a:bodyPr>
          <a:lstStyle/>
          <a:p>
            <a:r>
              <a:rPr lang="en-US" dirty="0"/>
              <a:t>Design Pattern for building web application</a:t>
            </a:r>
          </a:p>
          <a:p>
            <a:pPr lvl="1"/>
            <a:r>
              <a:rPr lang="en-US" dirty="0"/>
              <a:t>Making program more reusable, extensible, and easier for maintenance</a:t>
            </a:r>
          </a:p>
          <a:p>
            <a:pPr lvl="1"/>
            <a:r>
              <a:rPr lang="en-US" dirty="0"/>
              <a:t>Use to deal with large scale project</a:t>
            </a:r>
          </a:p>
          <a:p>
            <a:r>
              <a:rPr lang="en-US" dirty="0"/>
              <a:t>Break down the functional sectors into pieces instead of writing everything inside a single program</a:t>
            </a:r>
          </a:p>
          <a:p>
            <a:r>
              <a:rPr lang="en-US" dirty="0"/>
              <a:t>Separate the development roles</a:t>
            </a:r>
          </a:p>
          <a:p>
            <a:pPr lvl="1"/>
            <a:r>
              <a:rPr lang="en-US" dirty="0"/>
              <a:t>Data Modeling for system architect</a:t>
            </a:r>
          </a:p>
          <a:p>
            <a:pPr lvl="1"/>
            <a:r>
              <a:rPr lang="en-US" dirty="0"/>
              <a:t>Business logic and workflow for programmer</a:t>
            </a:r>
          </a:p>
          <a:p>
            <a:pPr lvl="1"/>
            <a:r>
              <a:rPr lang="en-US" dirty="0"/>
              <a:t>Presentation for web designer</a:t>
            </a:r>
          </a:p>
          <a:p>
            <a:r>
              <a:rPr lang="en-US" dirty="0"/>
              <a:t>Categorize the web technologies</a:t>
            </a:r>
          </a:p>
          <a:p>
            <a:pPr lvl="1"/>
            <a:r>
              <a:rPr lang="en-US" dirty="0"/>
              <a:t>Model: JavaBean, XML, etc.</a:t>
            </a:r>
          </a:p>
          <a:p>
            <a:pPr lvl="1"/>
            <a:r>
              <a:rPr lang="en-US" dirty="0"/>
              <a:t>View: JSP, HTML, JavaScript, Swing, JavaFX, etc.</a:t>
            </a:r>
          </a:p>
          <a:p>
            <a:pPr lvl="1"/>
            <a:r>
              <a:rPr lang="en-US" dirty="0"/>
              <a:t>Controller: Java Servlet, etc.</a:t>
            </a:r>
          </a:p>
          <a:p>
            <a:r>
              <a:rPr lang="en-US" dirty="0"/>
              <a:t>Many web development frameworks are based on MVC design pattern</a:t>
            </a:r>
          </a:p>
        </p:txBody>
      </p:sp>
      <p:pic>
        <p:nvPicPr>
          <p:cNvPr id="4" name="Picture 3">
            <a:extLst>
              <a:ext uri="{FF2B5EF4-FFF2-40B4-BE49-F238E27FC236}">
                <a16:creationId xmlns:a16="http://schemas.microsoft.com/office/drawing/2014/main" id="{493FF496-E930-4879-BA03-AA7014969563}"/>
              </a:ext>
            </a:extLst>
          </p:cNvPr>
          <p:cNvPicPr>
            <a:picLocks noChangeAspect="1"/>
          </p:cNvPicPr>
          <p:nvPr/>
        </p:nvPicPr>
        <p:blipFill>
          <a:blip r:embed="rId2"/>
          <a:stretch>
            <a:fillRect/>
          </a:stretch>
        </p:blipFill>
        <p:spPr>
          <a:xfrm>
            <a:off x="9377702" y="3429000"/>
            <a:ext cx="2241755" cy="3038168"/>
          </a:xfrm>
          <a:prstGeom prst="rect">
            <a:avLst/>
          </a:prstGeom>
        </p:spPr>
      </p:pic>
    </p:spTree>
    <p:extLst>
      <p:ext uri="{BB962C8B-B14F-4D97-AF65-F5344CB8AC3E}">
        <p14:creationId xmlns:p14="http://schemas.microsoft.com/office/powerpoint/2010/main" val="891804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9F426-C167-4E05-B1BE-58D4429E3D26}"/>
              </a:ext>
            </a:extLst>
          </p:cNvPr>
          <p:cNvSpPr>
            <a:spLocks noGrp="1"/>
          </p:cNvSpPr>
          <p:nvPr>
            <p:ph type="title"/>
          </p:nvPr>
        </p:nvSpPr>
        <p:spPr>
          <a:xfrm>
            <a:off x="1066800" y="208026"/>
            <a:ext cx="10058400" cy="1609344"/>
          </a:xfrm>
        </p:spPr>
        <p:txBody>
          <a:bodyPr/>
          <a:lstStyle/>
          <a:p>
            <a:r>
              <a:rPr lang="en-US" dirty="0"/>
              <a:t>MVC (Model)</a:t>
            </a:r>
          </a:p>
        </p:txBody>
      </p:sp>
      <p:sp>
        <p:nvSpPr>
          <p:cNvPr id="3" name="Content Placeholder 2">
            <a:extLst>
              <a:ext uri="{FF2B5EF4-FFF2-40B4-BE49-F238E27FC236}">
                <a16:creationId xmlns:a16="http://schemas.microsoft.com/office/drawing/2014/main" id="{C84A923E-48A5-4055-95E6-F8749F9C7336}"/>
              </a:ext>
            </a:extLst>
          </p:cNvPr>
          <p:cNvSpPr>
            <a:spLocks noGrp="1"/>
          </p:cNvSpPr>
          <p:nvPr>
            <p:ph idx="1"/>
          </p:nvPr>
        </p:nvSpPr>
        <p:spPr>
          <a:xfrm>
            <a:off x="1069848" y="1588770"/>
            <a:ext cx="10058400" cy="4583430"/>
          </a:xfrm>
        </p:spPr>
        <p:txBody>
          <a:bodyPr/>
          <a:lstStyle/>
          <a:p>
            <a:r>
              <a:rPr lang="en-US" dirty="0"/>
              <a:t>A Java program to contain static data which is part of the data model. </a:t>
            </a:r>
          </a:p>
          <a:p>
            <a:endParaRPr lang="en-US" dirty="0"/>
          </a:p>
        </p:txBody>
      </p:sp>
      <p:pic>
        <p:nvPicPr>
          <p:cNvPr id="6" name="Picture 5">
            <a:extLst>
              <a:ext uri="{FF2B5EF4-FFF2-40B4-BE49-F238E27FC236}">
                <a16:creationId xmlns:a16="http://schemas.microsoft.com/office/drawing/2014/main" id="{792A01E1-8281-4689-8E89-709C1F5F1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752" y="2306111"/>
            <a:ext cx="9106275" cy="4343863"/>
          </a:xfrm>
          <a:prstGeom prst="rect">
            <a:avLst/>
          </a:prstGeom>
        </p:spPr>
      </p:pic>
    </p:spTree>
    <p:extLst>
      <p:ext uri="{BB962C8B-B14F-4D97-AF65-F5344CB8AC3E}">
        <p14:creationId xmlns:p14="http://schemas.microsoft.com/office/powerpoint/2010/main" val="1607625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0368-B450-4EAE-B809-BAEDA496006F}"/>
              </a:ext>
            </a:extLst>
          </p:cNvPr>
          <p:cNvSpPr>
            <a:spLocks noGrp="1"/>
          </p:cNvSpPr>
          <p:nvPr>
            <p:ph type="title"/>
          </p:nvPr>
        </p:nvSpPr>
        <p:spPr>
          <a:xfrm>
            <a:off x="1066800" y="0"/>
            <a:ext cx="10058400" cy="1609344"/>
          </a:xfrm>
        </p:spPr>
        <p:txBody>
          <a:bodyPr/>
          <a:lstStyle/>
          <a:p>
            <a:r>
              <a:rPr lang="en-US" dirty="0"/>
              <a:t>MVC (Model)</a:t>
            </a:r>
          </a:p>
        </p:txBody>
      </p:sp>
      <p:sp>
        <p:nvSpPr>
          <p:cNvPr id="3" name="Content Placeholder 2">
            <a:extLst>
              <a:ext uri="{FF2B5EF4-FFF2-40B4-BE49-F238E27FC236}">
                <a16:creationId xmlns:a16="http://schemas.microsoft.com/office/drawing/2014/main" id="{A16685E0-70BC-4DBE-B892-431907BF524D}"/>
              </a:ext>
            </a:extLst>
          </p:cNvPr>
          <p:cNvSpPr>
            <a:spLocks noGrp="1"/>
          </p:cNvSpPr>
          <p:nvPr>
            <p:ph idx="1"/>
          </p:nvPr>
        </p:nvSpPr>
        <p:spPr>
          <a:xfrm>
            <a:off x="1069848" y="1363579"/>
            <a:ext cx="10058400" cy="4808621"/>
          </a:xfrm>
        </p:spPr>
        <p:txBody>
          <a:bodyPr/>
          <a:lstStyle/>
          <a:p>
            <a:r>
              <a:rPr lang="en-US" dirty="0"/>
              <a:t>A Java Bean to hold the transactional data for passing between programs.</a:t>
            </a:r>
          </a:p>
          <a:p>
            <a:r>
              <a:rPr lang="en-US" dirty="0"/>
              <a:t>The transaction </a:t>
            </a:r>
            <a:r>
              <a:rPr lang="en-US" u="sng" dirty="0"/>
              <a:t>data model</a:t>
            </a:r>
            <a:r>
              <a:rPr lang="en-US" dirty="0"/>
              <a:t> is defined according to user requirements.</a:t>
            </a:r>
          </a:p>
        </p:txBody>
      </p:sp>
      <p:pic>
        <p:nvPicPr>
          <p:cNvPr id="5" name="Picture 4">
            <a:extLst>
              <a:ext uri="{FF2B5EF4-FFF2-40B4-BE49-F238E27FC236}">
                <a16:creationId xmlns:a16="http://schemas.microsoft.com/office/drawing/2014/main" id="{44287CE3-7A14-4B9A-BE13-426D32C95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471" y="2247938"/>
            <a:ext cx="9181058" cy="4295566"/>
          </a:xfrm>
          <a:prstGeom prst="rect">
            <a:avLst/>
          </a:prstGeom>
        </p:spPr>
      </p:pic>
    </p:spTree>
    <p:extLst>
      <p:ext uri="{BB962C8B-B14F-4D97-AF65-F5344CB8AC3E}">
        <p14:creationId xmlns:p14="http://schemas.microsoft.com/office/powerpoint/2010/main" val="2335260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D7CCF-F002-408E-871C-3BF2764353C3}"/>
              </a:ext>
            </a:extLst>
          </p:cNvPr>
          <p:cNvSpPr>
            <a:spLocks noGrp="1"/>
          </p:cNvSpPr>
          <p:nvPr>
            <p:ph type="title"/>
          </p:nvPr>
        </p:nvSpPr>
        <p:spPr>
          <a:xfrm>
            <a:off x="1066800" y="179832"/>
            <a:ext cx="10058400" cy="1609344"/>
          </a:xfrm>
        </p:spPr>
        <p:txBody>
          <a:bodyPr/>
          <a:lstStyle/>
          <a:p>
            <a:r>
              <a:rPr lang="en-US" dirty="0"/>
              <a:t>MVC (Control)</a:t>
            </a:r>
          </a:p>
        </p:txBody>
      </p:sp>
      <p:sp>
        <p:nvSpPr>
          <p:cNvPr id="3" name="Content Placeholder 2">
            <a:extLst>
              <a:ext uri="{FF2B5EF4-FFF2-40B4-BE49-F238E27FC236}">
                <a16:creationId xmlns:a16="http://schemas.microsoft.com/office/drawing/2014/main" id="{0FF93F0B-131F-418C-8E0A-B51559D7C9A2}"/>
              </a:ext>
            </a:extLst>
          </p:cNvPr>
          <p:cNvSpPr>
            <a:spLocks noGrp="1"/>
          </p:cNvSpPr>
          <p:nvPr>
            <p:ph idx="1"/>
          </p:nvPr>
        </p:nvSpPr>
        <p:spPr>
          <a:xfrm>
            <a:off x="1069848" y="1459832"/>
            <a:ext cx="10058400" cy="4712368"/>
          </a:xfrm>
        </p:spPr>
        <p:txBody>
          <a:bodyPr/>
          <a:lstStyle/>
          <a:p>
            <a:r>
              <a:rPr lang="en-US" dirty="0"/>
              <a:t>A Java Servlet to control the </a:t>
            </a:r>
            <a:r>
              <a:rPr lang="en-US" u="sng" dirty="0"/>
              <a:t>transaction flow.</a:t>
            </a:r>
          </a:p>
          <a:p>
            <a:r>
              <a:rPr lang="en-US" dirty="0"/>
              <a:t>Changing the flow will not affect other programs.</a:t>
            </a:r>
          </a:p>
        </p:txBody>
      </p:sp>
      <p:pic>
        <p:nvPicPr>
          <p:cNvPr id="5" name="Picture 4">
            <a:extLst>
              <a:ext uri="{FF2B5EF4-FFF2-40B4-BE49-F238E27FC236}">
                <a16:creationId xmlns:a16="http://schemas.microsoft.com/office/drawing/2014/main" id="{29D4D00B-FA4B-432A-99D0-84274DE97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242" y="2294662"/>
            <a:ext cx="9400771" cy="4383506"/>
          </a:xfrm>
          <a:prstGeom prst="rect">
            <a:avLst/>
          </a:prstGeom>
        </p:spPr>
      </p:pic>
    </p:spTree>
    <p:extLst>
      <p:ext uri="{BB962C8B-B14F-4D97-AF65-F5344CB8AC3E}">
        <p14:creationId xmlns:p14="http://schemas.microsoft.com/office/powerpoint/2010/main" val="4100754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24F97-0ED5-4AEB-AE1D-125A52D03371}"/>
              </a:ext>
            </a:extLst>
          </p:cNvPr>
          <p:cNvSpPr>
            <a:spLocks noGrp="1"/>
          </p:cNvSpPr>
          <p:nvPr>
            <p:ph type="title"/>
          </p:nvPr>
        </p:nvSpPr>
        <p:spPr>
          <a:xfrm>
            <a:off x="1066800" y="0"/>
            <a:ext cx="10058400" cy="1609344"/>
          </a:xfrm>
        </p:spPr>
        <p:txBody>
          <a:bodyPr/>
          <a:lstStyle/>
          <a:p>
            <a:r>
              <a:rPr lang="en-US" dirty="0"/>
              <a:t>MVC (Control)</a:t>
            </a:r>
          </a:p>
        </p:txBody>
      </p:sp>
      <p:sp>
        <p:nvSpPr>
          <p:cNvPr id="3" name="Content Placeholder 2">
            <a:extLst>
              <a:ext uri="{FF2B5EF4-FFF2-40B4-BE49-F238E27FC236}">
                <a16:creationId xmlns:a16="http://schemas.microsoft.com/office/drawing/2014/main" id="{E0084BA6-F40E-466E-8227-8633EEA89DD0}"/>
              </a:ext>
            </a:extLst>
          </p:cNvPr>
          <p:cNvSpPr>
            <a:spLocks noGrp="1"/>
          </p:cNvSpPr>
          <p:nvPr>
            <p:ph idx="1"/>
          </p:nvPr>
        </p:nvSpPr>
        <p:spPr>
          <a:xfrm>
            <a:off x="1069848" y="1283368"/>
            <a:ext cx="10058400" cy="4888832"/>
          </a:xfrm>
        </p:spPr>
        <p:txBody>
          <a:bodyPr/>
          <a:lstStyle/>
          <a:p>
            <a:r>
              <a:rPr lang="en-US" dirty="0"/>
              <a:t>A Java program to create a transaction to query data.</a:t>
            </a:r>
          </a:p>
          <a:p>
            <a:r>
              <a:rPr lang="en-US" dirty="0"/>
              <a:t>The core program to apply the </a:t>
            </a:r>
            <a:r>
              <a:rPr lang="en-US" u="sng" dirty="0"/>
              <a:t>business logic</a:t>
            </a:r>
            <a:r>
              <a:rPr lang="en-US" dirty="0"/>
              <a:t>.</a:t>
            </a:r>
          </a:p>
          <a:p>
            <a:r>
              <a:rPr lang="en-US" dirty="0"/>
              <a:t>This query transaction can be reused.</a:t>
            </a:r>
          </a:p>
        </p:txBody>
      </p:sp>
      <p:pic>
        <p:nvPicPr>
          <p:cNvPr id="5" name="Picture 4">
            <a:extLst>
              <a:ext uri="{FF2B5EF4-FFF2-40B4-BE49-F238E27FC236}">
                <a16:creationId xmlns:a16="http://schemas.microsoft.com/office/drawing/2014/main" id="{20C9B607-24B5-48E4-9CCF-F384EE40AD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158" y="2619424"/>
            <a:ext cx="9285174" cy="4238575"/>
          </a:xfrm>
          <a:prstGeom prst="rect">
            <a:avLst/>
          </a:prstGeom>
        </p:spPr>
      </p:pic>
    </p:spTree>
    <p:extLst>
      <p:ext uri="{BB962C8B-B14F-4D97-AF65-F5344CB8AC3E}">
        <p14:creationId xmlns:p14="http://schemas.microsoft.com/office/powerpoint/2010/main" val="24573951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E11B0-1DCC-4901-AF1A-C91894AD9DAC}"/>
              </a:ext>
            </a:extLst>
          </p:cNvPr>
          <p:cNvSpPr>
            <a:spLocks noGrp="1"/>
          </p:cNvSpPr>
          <p:nvPr>
            <p:ph type="title"/>
          </p:nvPr>
        </p:nvSpPr>
        <p:spPr>
          <a:xfrm>
            <a:off x="1069848" y="0"/>
            <a:ext cx="10058400" cy="1609344"/>
          </a:xfrm>
        </p:spPr>
        <p:txBody>
          <a:bodyPr/>
          <a:lstStyle/>
          <a:p>
            <a:r>
              <a:rPr lang="en-US" dirty="0"/>
              <a:t>MVC (View)</a:t>
            </a:r>
          </a:p>
        </p:txBody>
      </p:sp>
      <p:sp>
        <p:nvSpPr>
          <p:cNvPr id="3" name="Content Placeholder 2">
            <a:extLst>
              <a:ext uri="{FF2B5EF4-FFF2-40B4-BE49-F238E27FC236}">
                <a16:creationId xmlns:a16="http://schemas.microsoft.com/office/drawing/2014/main" id="{C4DBD31E-D492-4641-AB0E-DD3FE42A594D}"/>
              </a:ext>
            </a:extLst>
          </p:cNvPr>
          <p:cNvSpPr>
            <a:spLocks noGrp="1"/>
          </p:cNvSpPr>
          <p:nvPr>
            <p:ph idx="1"/>
          </p:nvPr>
        </p:nvSpPr>
        <p:spPr>
          <a:xfrm>
            <a:off x="1069848" y="1155032"/>
            <a:ext cx="10058400" cy="5017168"/>
          </a:xfrm>
        </p:spPr>
        <p:txBody>
          <a:bodyPr/>
          <a:lstStyle/>
          <a:p>
            <a:r>
              <a:rPr lang="en-US" dirty="0"/>
              <a:t>JSP to present the result data (JavaBean) to client.</a:t>
            </a:r>
          </a:p>
          <a:p>
            <a:r>
              <a:rPr lang="en-US" dirty="0"/>
              <a:t>Clients can have different presentation to show the JavaBean.</a:t>
            </a:r>
          </a:p>
          <a:p>
            <a:r>
              <a:rPr lang="en-US" dirty="0"/>
              <a:t>Allow web designer to modify the JSP as ordinary web pages.</a:t>
            </a:r>
          </a:p>
        </p:txBody>
      </p:sp>
      <p:pic>
        <p:nvPicPr>
          <p:cNvPr id="5" name="Picture 4">
            <a:extLst>
              <a:ext uri="{FF2B5EF4-FFF2-40B4-BE49-F238E27FC236}">
                <a16:creationId xmlns:a16="http://schemas.microsoft.com/office/drawing/2014/main" id="{80EDF3C8-1AFA-4A07-9EEE-BBBA0FC08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752" y="2512961"/>
            <a:ext cx="10695111" cy="4064143"/>
          </a:xfrm>
          <a:prstGeom prst="rect">
            <a:avLst/>
          </a:prstGeom>
        </p:spPr>
      </p:pic>
    </p:spTree>
    <p:extLst>
      <p:ext uri="{BB962C8B-B14F-4D97-AF65-F5344CB8AC3E}">
        <p14:creationId xmlns:p14="http://schemas.microsoft.com/office/powerpoint/2010/main" val="7495754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C3CAB-6E41-46B2-BAAD-DCB0FB33C835}"/>
              </a:ext>
            </a:extLst>
          </p:cNvPr>
          <p:cNvSpPr>
            <a:spLocks noGrp="1"/>
          </p:cNvSpPr>
          <p:nvPr>
            <p:ph type="title"/>
          </p:nvPr>
        </p:nvSpPr>
        <p:spPr>
          <a:xfrm>
            <a:off x="1069848" y="0"/>
            <a:ext cx="10058400" cy="1609344"/>
          </a:xfrm>
        </p:spPr>
        <p:txBody>
          <a:bodyPr/>
          <a:lstStyle/>
          <a:p>
            <a:r>
              <a:rPr lang="en-US" dirty="0"/>
              <a:t>Transaction Flow Diagram</a:t>
            </a:r>
          </a:p>
        </p:txBody>
      </p:sp>
      <p:sp>
        <p:nvSpPr>
          <p:cNvPr id="3" name="Content Placeholder 2">
            <a:extLst>
              <a:ext uri="{FF2B5EF4-FFF2-40B4-BE49-F238E27FC236}">
                <a16:creationId xmlns:a16="http://schemas.microsoft.com/office/drawing/2014/main" id="{104334FF-492E-4C97-AF6B-B9AB646732CD}"/>
              </a:ext>
            </a:extLst>
          </p:cNvPr>
          <p:cNvSpPr>
            <a:spLocks noGrp="1"/>
          </p:cNvSpPr>
          <p:nvPr>
            <p:ph idx="1"/>
          </p:nvPr>
        </p:nvSpPr>
        <p:spPr>
          <a:xfrm>
            <a:off x="1069848" y="1347537"/>
            <a:ext cx="10058400" cy="4824663"/>
          </a:xfrm>
        </p:spPr>
        <p:txBody>
          <a:bodyPr/>
          <a:lstStyle/>
          <a:p>
            <a:r>
              <a:rPr lang="en-US" dirty="0"/>
              <a:t>This transaction is now broken down into modules by adopting the MVC design pattern.</a:t>
            </a:r>
          </a:p>
        </p:txBody>
      </p:sp>
      <p:pic>
        <p:nvPicPr>
          <p:cNvPr id="11" name="Picture 10">
            <a:extLst>
              <a:ext uri="{FF2B5EF4-FFF2-40B4-BE49-F238E27FC236}">
                <a16:creationId xmlns:a16="http://schemas.microsoft.com/office/drawing/2014/main" id="{05C1FF77-D311-428B-8C8A-5F6899371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752" y="2123632"/>
            <a:ext cx="10058400" cy="4652400"/>
          </a:xfrm>
          <a:prstGeom prst="rect">
            <a:avLst/>
          </a:prstGeom>
        </p:spPr>
      </p:pic>
    </p:spTree>
    <p:extLst>
      <p:ext uri="{BB962C8B-B14F-4D97-AF65-F5344CB8AC3E}">
        <p14:creationId xmlns:p14="http://schemas.microsoft.com/office/powerpoint/2010/main" val="2505004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28A17A-7EFE-4845-B724-A95A82FBBB98}"/>
              </a:ext>
            </a:extLst>
          </p:cNvPr>
          <p:cNvSpPr>
            <a:spLocks noGrp="1"/>
          </p:cNvSpPr>
          <p:nvPr>
            <p:ph type="title"/>
          </p:nvPr>
        </p:nvSpPr>
        <p:spPr/>
        <p:txBody>
          <a:bodyPr/>
          <a:lstStyle/>
          <a:p>
            <a:r>
              <a:rPr lang="en-US" dirty="0"/>
              <a:t>What is Jsp?</a:t>
            </a:r>
          </a:p>
        </p:txBody>
      </p:sp>
      <p:sp>
        <p:nvSpPr>
          <p:cNvPr id="5" name="Content Placeholder 4">
            <a:extLst>
              <a:ext uri="{FF2B5EF4-FFF2-40B4-BE49-F238E27FC236}">
                <a16:creationId xmlns:a16="http://schemas.microsoft.com/office/drawing/2014/main" id="{779494CC-2D96-4563-9DE9-9ABC8FE95073}"/>
              </a:ext>
            </a:extLst>
          </p:cNvPr>
          <p:cNvSpPr>
            <a:spLocks noGrp="1"/>
          </p:cNvSpPr>
          <p:nvPr>
            <p:ph idx="1"/>
          </p:nvPr>
        </p:nvSpPr>
        <p:spPr/>
        <p:txBody>
          <a:bodyPr>
            <a:normAutofit/>
          </a:bodyPr>
          <a:lstStyle/>
          <a:p>
            <a:r>
              <a:rPr lang="en-US" sz="2400" dirty="0"/>
              <a:t>A Java Server Pages (JSP) is a technology that let's</a:t>
            </a:r>
            <a:r>
              <a:rPr lang="zh-CN" altLang="en-US" sz="2400" dirty="0"/>
              <a:t> </a:t>
            </a:r>
            <a:r>
              <a:rPr lang="en-US" altLang="zh-CN" sz="2400" dirty="0"/>
              <a:t>software developers create</a:t>
            </a:r>
            <a:r>
              <a:rPr lang="en-US" sz="2400" dirty="0"/>
              <a:t> dynamically generated web pages based on HTML.</a:t>
            </a:r>
          </a:p>
          <a:p>
            <a:r>
              <a:rPr lang="en-US" sz="2400" dirty="0"/>
              <a:t>A JSP is similar to PHP in that it is a markup that is a combination of HTML and Java where as PHP was a combination of HTML and PHP. It is also similar to ASP from Microsoft that was a combination of C# and HTML.</a:t>
            </a:r>
          </a:p>
          <a:p>
            <a:r>
              <a:rPr lang="en-US" sz="2400" dirty="0"/>
              <a:t>A JSP is compiled into a Servlet!</a:t>
            </a:r>
          </a:p>
        </p:txBody>
      </p:sp>
    </p:spTree>
    <p:extLst>
      <p:ext uri="{BB962C8B-B14F-4D97-AF65-F5344CB8AC3E}">
        <p14:creationId xmlns:p14="http://schemas.microsoft.com/office/powerpoint/2010/main" val="13131538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B40A0-C9AD-41D3-8A20-93644BEE44C1}"/>
              </a:ext>
            </a:extLst>
          </p:cNvPr>
          <p:cNvSpPr>
            <a:spLocks noGrp="1"/>
          </p:cNvSpPr>
          <p:nvPr>
            <p:ph type="title"/>
          </p:nvPr>
        </p:nvSpPr>
        <p:spPr/>
        <p:txBody>
          <a:bodyPr/>
          <a:lstStyle/>
          <a:p>
            <a:r>
              <a:rPr lang="en-US" dirty="0"/>
              <a:t>MVC Framework</a:t>
            </a:r>
          </a:p>
        </p:txBody>
      </p:sp>
      <p:sp>
        <p:nvSpPr>
          <p:cNvPr id="3" name="Content Placeholder 2">
            <a:extLst>
              <a:ext uri="{FF2B5EF4-FFF2-40B4-BE49-F238E27FC236}">
                <a16:creationId xmlns:a16="http://schemas.microsoft.com/office/drawing/2014/main" id="{FE20575F-05C2-4333-9191-DC5A4770E9E5}"/>
              </a:ext>
            </a:extLst>
          </p:cNvPr>
          <p:cNvSpPr>
            <a:spLocks noGrp="1"/>
          </p:cNvSpPr>
          <p:nvPr>
            <p:ph idx="1"/>
          </p:nvPr>
        </p:nvSpPr>
        <p:spPr/>
        <p:txBody>
          <a:bodyPr/>
          <a:lstStyle/>
          <a:p>
            <a:r>
              <a:rPr lang="en-US" dirty="0"/>
              <a:t>MVC is a design pattern mainly to separate logic, flow, display, and data model into different programs.</a:t>
            </a:r>
          </a:p>
          <a:p>
            <a:r>
              <a:rPr lang="en-US" dirty="0"/>
              <a:t>Since the MVC programs are following a pattern, they must share some similarities. Therefore, software engineers will make abstraction to minimize the repeating codes. As a result, new software framework is formed.</a:t>
            </a:r>
          </a:p>
          <a:p>
            <a:r>
              <a:rPr lang="en-US" dirty="0"/>
              <a:t>Software framework that based on MVC model</a:t>
            </a:r>
          </a:p>
          <a:p>
            <a:r>
              <a:rPr lang="en-US" dirty="0"/>
              <a:t>PHP –</a:t>
            </a:r>
            <a:r>
              <a:rPr lang="en-US" dirty="0" err="1"/>
              <a:t>AppFlower</a:t>
            </a:r>
            <a:r>
              <a:rPr lang="en-US" dirty="0"/>
              <a:t>, </a:t>
            </a:r>
            <a:r>
              <a:rPr lang="en-US" dirty="0" err="1"/>
              <a:t>CakePHP</a:t>
            </a:r>
            <a:r>
              <a:rPr lang="en-US" dirty="0"/>
              <a:t>, CodeIgniter, </a:t>
            </a:r>
            <a:r>
              <a:rPr lang="en-US" dirty="0" err="1"/>
              <a:t>Fakoli</a:t>
            </a:r>
            <a:r>
              <a:rPr lang="en-US" dirty="0"/>
              <a:t>, </a:t>
            </a:r>
            <a:r>
              <a:rPr lang="en-US" dirty="0" err="1"/>
              <a:t>FuelPHP</a:t>
            </a:r>
            <a:r>
              <a:rPr lang="en-US" dirty="0"/>
              <a:t>, Joomla, </a:t>
            </a:r>
            <a:r>
              <a:rPr lang="en-US" dirty="0" err="1"/>
              <a:t>Kajona</a:t>
            </a:r>
            <a:r>
              <a:rPr lang="en-US" dirty="0"/>
              <a:t>, </a:t>
            </a:r>
            <a:r>
              <a:rPr lang="en-US" dirty="0" err="1"/>
              <a:t>PHPixie</a:t>
            </a:r>
            <a:r>
              <a:rPr lang="en-US" dirty="0"/>
              <a:t>, Prado, </a:t>
            </a:r>
            <a:r>
              <a:rPr lang="en-US" dirty="0" err="1"/>
              <a:t>Symfony</a:t>
            </a:r>
            <a:r>
              <a:rPr lang="en-US" dirty="0"/>
              <a:t>, </a:t>
            </a:r>
            <a:r>
              <a:rPr lang="en-US" dirty="0" err="1"/>
              <a:t>Yii</a:t>
            </a:r>
            <a:r>
              <a:rPr lang="en-US" dirty="0"/>
              <a:t>, Zend, </a:t>
            </a:r>
            <a:r>
              <a:rPr lang="en-US" dirty="0" err="1"/>
              <a:t>Zikula</a:t>
            </a:r>
            <a:r>
              <a:rPr lang="en-US" dirty="0"/>
              <a:t>, etc.</a:t>
            </a:r>
          </a:p>
          <a:p>
            <a:r>
              <a:rPr lang="en-US" dirty="0"/>
              <a:t>Java –Apache </a:t>
            </a:r>
            <a:r>
              <a:rPr lang="en-US" dirty="0" err="1"/>
              <a:t>OfBiz</a:t>
            </a:r>
            <a:r>
              <a:rPr lang="en-US" dirty="0"/>
              <a:t>, Sling, Struts, Tapestry, </a:t>
            </a:r>
            <a:r>
              <a:rPr lang="en-US" dirty="0" err="1"/>
              <a:t>JavaServerFaces</a:t>
            </a:r>
            <a:r>
              <a:rPr lang="en-US" dirty="0"/>
              <a:t>, </a:t>
            </a:r>
            <a:r>
              <a:rPr lang="en-US" dirty="0" err="1"/>
              <a:t>JBossSeam</a:t>
            </a:r>
            <a:r>
              <a:rPr lang="en-US" dirty="0"/>
              <a:t>, Spring, Stripes, Wavemaker, WebObjects, </a:t>
            </a:r>
            <a:r>
              <a:rPr lang="en-US" dirty="0" err="1"/>
              <a:t>ztemplates</a:t>
            </a:r>
            <a:r>
              <a:rPr lang="en-US" dirty="0"/>
              <a:t>, </a:t>
            </a:r>
            <a:r>
              <a:rPr lang="en-US" dirty="0" err="1"/>
              <a:t>ZKoss</a:t>
            </a:r>
            <a:r>
              <a:rPr lang="en-US" dirty="0"/>
              <a:t>, etc.</a:t>
            </a:r>
          </a:p>
          <a:p>
            <a:r>
              <a:rPr lang="en-US" dirty="0">
                <a:hlinkClick r:id="rId2"/>
              </a:rPr>
              <a:t>http://en.wikipedia.org/wiki/Comparison_of_web_application_frameworks</a:t>
            </a:r>
            <a:r>
              <a:rPr lang="en-US" dirty="0"/>
              <a:t> </a:t>
            </a:r>
          </a:p>
        </p:txBody>
      </p:sp>
    </p:spTree>
    <p:extLst>
      <p:ext uri="{BB962C8B-B14F-4D97-AF65-F5344CB8AC3E}">
        <p14:creationId xmlns:p14="http://schemas.microsoft.com/office/powerpoint/2010/main" val="38063418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847BBB-26CE-4F80-B769-CA6448A6A2DF}"/>
              </a:ext>
            </a:extLst>
          </p:cNvPr>
          <p:cNvSpPr>
            <a:spLocks noGrp="1"/>
          </p:cNvSpPr>
          <p:nvPr>
            <p:ph type="title"/>
          </p:nvPr>
        </p:nvSpPr>
        <p:spPr/>
        <p:txBody>
          <a:bodyPr/>
          <a:lstStyle/>
          <a:p>
            <a:r>
              <a:rPr lang="en-US" dirty="0"/>
              <a:t>Software framework</a:t>
            </a:r>
          </a:p>
        </p:txBody>
      </p:sp>
      <p:sp>
        <p:nvSpPr>
          <p:cNvPr id="5" name="Text Placeholder 4">
            <a:extLst>
              <a:ext uri="{FF2B5EF4-FFF2-40B4-BE49-F238E27FC236}">
                <a16:creationId xmlns:a16="http://schemas.microsoft.com/office/drawing/2014/main" id="{74503314-3777-42EC-A29B-E69E5B7CE49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75086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35FD80-665B-4283-91C6-E30FC099AB67}"/>
              </a:ext>
            </a:extLst>
          </p:cNvPr>
          <p:cNvSpPr>
            <a:spLocks noGrp="1"/>
          </p:cNvSpPr>
          <p:nvPr>
            <p:ph type="title"/>
          </p:nvPr>
        </p:nvSpPr>
        <p:spPr/>
        <p:txBody>
          <a:bodyPr/>
          <a:lstStyle/>
          <a:p>
            <a:r>
              <a:rPr lang="en-US" dirty="0"/>
              <a:t>How to start building an enterprise application?</a:t>
            </a:r>
          </a:p>
        </p:txBody>
      </p:sp>
      <p:sp>
        <p:nvSpPr>
          <p:cNvPr id="5" name="Content Placeholder 4">
            <a:extLst>
              <a:ext uri="{FF2B5EF4-FFF2-40B4-BE49-F238E27FC236}">
                <a16:creationId xmlns:a16="http://schemas.microsoft.com/office/drawing/2014/main" id="{09DEA263-592E-4063-A142-FAE81B87DF97}"/>
              </a:ext>
            </a:extLst>
          </p:cNvPr>
          <p:cNvSpPr>
            <a:spLocks noGrp="1"/>
          </p:cNvSpPr>
          <p:nvPr>
            <p:ph idx="1"/>
          </p:nvPr>
        </p:nvSpPr>
        <p:spPr/>
        <p:txBody>
          <a:bodyPr>
            <a:normAutofit/>
          </a:bodyPr>
          <a:lstStyle/>
          <a:p>
            <a:r>
              <a:rPr lang="en-US" sz="2400" dirty="0"/>
              <a:t>We know MVC design pattern, database manipulation technologies but where should I start to build an enterprise application first?</a:t>
            </a:r>
          </a:p>
          <a:p>
            <a:r>
              <a:rPr lang="en-US" sz="2400" dirty="0"/>
              <a:t>When a new project comes, I need to build an application from scratch on each time but I know there are many common parts between projects.</a:t>
            </a:r>
          </a:p>
          <a:p>
            <a:r>
              <a:rPr lang="en-US" sz="2400" dirty="0"/>
              <a:t>It turns out that we are keep repeating develop the same modules (user management, database connection, transaction flow, etc.).</a:t>
            </a:r>
          </a:p>
          <a:p>
            <a:r>
              <a:rPr lang="en-US" sz="2400" dirty="0"/>
              <a:t>Is it a better way to reuse the developed programs from our previous projects?</a:t>
            </a:r>
          </a:p>
        </p:txBody>
      </p:sp>
    </p:spTree>
    <p:extLst>
      <p:ext uri="{BB962C8B-B14F-4D97-AF65-F5344CB8AC3E}">
        <p14:creationId xmlns:p14="http://schemas.microsoft.com/office/powerpoint/2010/main" val="7396096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B54CC-CBBB-4CD7-89B1-CF18D8404CCB}"/>
              </a:ext>
            </a:extLst>
          </p:cNvPr>
          <p:cNvSpPr>
            <a:spLocks noGrp="1"/>
          </p:cNvSpPr>
          <p:nvPr>
            <p:ph type="title"/>
          </p:nvPr>
        </p:nvSpPr>
        <p:spPr/>
        <p:txBody>
          <a:bodyPr/>
          <a:lstStyle/>
          <a:p>
            <a:r>
              <a:rPr lang="en-US" dirty="0"/>
              <a:t>Development Evolution</a:t>
            </a:r>
          </a:p>
        </p:txBody>
      </p:sp>
      <p:pic>
        <p:nvPicPr>
          <p:cNvPr id="5" name="Picture 4">
            <a:extLst>
              <a:ext uri="{FF2B5EF4-FFF2-40B4-BE49-F238E27FC236}">
                <a16:creationId xmlns:a16="http://schemas.microsoft.com/office/drawing/2014/main" id="{70479460-7F6A-4C66-B546-44AC9887CB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80131" y="4481973"/>
            <a:ext cx="5342021" cy="2184070"/>
          </a:xfrm>
          <a:prstGeom prst="rect">
            <a:avLst/>
          </a:prstGeom>
        </p:spPr>
      </p:pic>
      <p:sp>
        <p:nvSpPr>
          <p:cNvPr id="3" name="Content Placeholder 2">
            <a:extLst>
              <a:ext uri="{FF2B5EF4-FFF2-40B4-BE49-F238E27FC236}">
                <a16:creationId xmlns:a16="http://schemas.microsoft.com/office/drawing/2014/main" id="{16047093-B2CB-4FC0-8361-BEDBE2C9ADB5}"/>
              </a:ext>
            </a:extLst>
          </p:cNvPr>
          <p:cNvSpPr>
            <a:spLocks noGrp="1"/>
          </p:cNvSpPr>
          <p:nvPr>
            <p:ph idx="1"/>
          </p:nvPr>
        </p:nvSpPr>
        <p:spPr/>
        <p:txBody>
          <a:bodyPr/>
          <a:lstStyle/>
          <a:p>
            <a:r>
              <a:rPr lang="en-US" dirty="0"/>
              <a:t>All-in-one Approach</a:t>
            </a:r>
          </a:p>
          <a:p>
            <a:pPr lvl="1"/>
            <a:r>
              <a:rPr lang="en-US" dirty="0"/>
              <a:t>Mixing all processes in a single program</a:t>
            </a:r>
          </a:p>
          <a:p>
            <a:r>
              <a:rPr lang="en-US" dirty="0"/>
              <a:t>Pattern Design</a:t>
            </a:r>
          </a:p>
          <a:p>
            <a:pPr lvl="1"/>
            <a:r>
              <a:rPr lang="en-US" dirty="0"/>
              <a:t>Design the programs to follow the same pattern.</a:t>
            </a:r>
          </a:p>
          <a:p>
            <a:pPr lvl="1"/>
            <a:r>
              <a:rPr lang="en-US" dirty="0"/>
              <a:t>Distribute the MVC modules (Data Model, View, Business Logic, and workflow) into different programs.</a:t>
            </a:r>
          </a:p>
          <a:p>
            <a:r>
              <a:rPr lang="en-US" dirty="0"/>
              <a:t>Software Framework</a:t>
            </a:r>
          </a:p>
          <a:p>
            <a:pPr lvl="1"/>
            <a:r>
              <a:rPr lang="en-US" dirty="0"/>
              <a:t>Transform the pattern into a higher level for reuse</a:t>
            </a:r>
          </a:p>
        </p:txBody>
      </p:sp>
    </p:spTree>
    <p:extLst>
      <p:ext uri="{BB962C8B-B14F-4D97-AF65-F5344CB8AC3E}">
        <p14:creationId xmlns:p14="http://schemas.microsoft.com/office/powerpoint/2010/main" val="32876933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A2E76-58E0-4555-9461-51CFC9AFB297}"/>
              </a:ext>
            </a:extLst>
          </p:cNvPr>
          <p:cNvSpPr>
            <a:spLocks noGrp="1"/>
          </p:cNvSpPr>
          <p:nvPr>
            <p:ph type="title"/>
          </p:nvPr>
        </p:nvSpPr>
        <p:spPr/>
        <p:txBody>
          <a:bodyPr/>
          <a:lstStyle/>
          <a:p>
            <a:r>
              <a:rPr lang="en-US" dirty="0"/>
              <a:t>MVC Design Pattern</a:t>
            </a:r>
          </a:p>
        </p:txBody>
      </p:sp>
      <p:sp>
        <p:nvSpPr>
          <p:cNvPr id="3" name="Content Placeholder 2">
            <a:extLst>
              <a:ext uri="{FF2B5EF4-FFF2-40B4-BE49-F238E27FC236}">
                <a16:creationId xmlns:a16="http://schemas.microsoft.com/office/drawing/2014/main" id="{D29A1685-D58C-4CD1-93F6-71AAB61AC42E}"/>
              </a:ext>
            </a:extLst>
          </p:cNvPr>
          <p:cNvSpPr>
            <a:spLocks noGrp="1"/>
          </p:cNvSpPr>
          <p:nvPr>
            <p:ph idx="1"/>
          </p:nvPr>
        </p:nvSpPr>
        <p:spPr/>
        <p:txBody>
          <a:bodyPr/>
          <a:lstStyle/>
          <a:p>
            <a:r>
              <a:rPr lang="en-US" dirty="0"/>
              <a:t>A transaction can be broken down into MVC modules.</a:t>
            </a:r>
          </a:p>
          <a:p>
            <a:r>
              <a:rPr lang="en-US" dirty="0"/>
              <a:t>When there are many transactions, similar codes and patterns are formed. Then, people start to make abstraction for simplification.</a:t>
            </a:r>
          </a:p>
          <a:p>
            <a:r>
              <a:rPr lang="en-US" dirty="0"/>
              <a:t>As a result, a software framework can be created based on those abstractions.</a:t>
            </a:r>
          </a:p>
        </p:txBody>
      </p:sp>
      <p:pic>
        <p:nvPicPr>
          <p:cNvPr id="5" name="Picture 4">
            <a:extLst>
              <a:ext uri="{FF2B5EF4-FFF2-40B4-BE49-F238E27FC236}">
                <a16:creationId xmlns:a16="http://schemas.microsoft.com/office/drawing/2014/main" id="{5464B084-FED7-41B6-8378-C3E3B5E59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336" y="3759101"/>
            <a:ext cx="8149390" cy="2822723"/>
          </a:xfrm>
          <a:prstGeom prst="rect">
            <a:avLst/>
          </a:prstGeom>
        </p:spPr>
      </p:pic>
    </p:spTree>
    <p:extLst>
      <p:ext uri="{BB962C8B-B14F-4D97-AF65-F5344CB8AC3E}">
        <p14:creationId xmlns:p14="http://schemas.microsoft.com/office/powerpoint/2010/main" val="20885224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05FA9-85FB-4D6B-A918-190BD6F23DB7}"/>
              </a:ext>
            </a:extLst>
          </p:cNvPr>
          <p:cNvSpPr>
            <a:spLocks noGrp="1"/>
          </p:cNvSpPr>
          <p:nvPr>
            <p:ph type="title"/>
          </p:nvPr>
        </p:nvSpPr>
        <p:spPr/>
        <p:txBody>
          <a:bodyPr/>
          <a:lstStyle/>
          <a:p>
            <a:r>
              <a:rPr lang="en-US" dirty="0"/>
              <a:t>Designing a software framework</a:t>
            </a:r>
          </a:p>
        </p:txBody>
      </p:sp>
      <p:sp>
        <p:nvSpPr>
          <p:cNvPr id="3" name="Content Placeholder 2">
            <a:extLst>
              <a:ext uri="{FF2B5EF4-FFF2-40B4-BE49-F238E27FC236}">
                <a16:creationId xmlns:a16="http://schemas.microsoft.com/office/drawing/2014/main" id="{599767BD-5C1A-429E-8705-232EC752D5D6}"/>
              </a:ext>
            </a:extLst>
          </p:cNvPr>
          <p:cNvSpPr>
            <a:spLocks noGrp="1"/>
          </p:cNvSpPr>
          <p:nvPr>
            <p:ph idx="1"/>
          </p:nvPr>
        </p:nvSpPr>
        <p:spPr/>
        <p:txBody>
          <a:bodyPr/>
          <a:lstStyle/>
          <a:p>
            <a:r>
              <a:rPr lang="en-US" dirty="0"/>
              <a:t>The general usage of software framework is to facilitate people on building applications.</a:t>
            </a:r>
          </a:p>
          <a:p>
            <a:r>
              <a:rPr lang="en-US" dirty="0"/>
              <a:t>Focus on different parts of a transaction to make abstraction or optimization.</a:t>
            </a:r>
          </a:p>
          <a:p>
            <a:pPr lvl="1"/>
            <a:r>
              <a:rPr lang="en-US" dirty="0"/>
              <a:t>Controller</a:t>
            </a:r>
          </a:p>
          <a:p>
            <a:pPr lvl="2"/>
            <a:r>
              <a:rPr lang="en-US" dirty="0"/>
              <a:t>Application types: Portlet, Servlet, </a:t>
            </a:r>
            <a:r>
              <a:rPr lang="en-US" dirty="0" err="1"/>
              <a:t>JApplet</a:t>
            </a:r>
            <a:r>
              <a:rPr lang="en-US" dirty="0"/>
              <a:t>, etc.</a:t>
            </a:r>
          </a:p>
          <a:p>
            <a:pPr lvl="2"/>
            <a:r>
              <a:rPr lang="en-US" dirty="0"/>
              <a:t>Abstract to XML as a framework: struts, Spring, etc.</a:t>
            </a:r>
          </a:p>
          <a:p>
            <a:pPr lvl="1"/>
            <a:r>
              <a:rPr lang="en-US" dirty="0"/>
              <a:t>Data Model</a:t>
            </a:r>
          </a:p>
          <a:p>
            <a:pPr lvl="2"/>
            <a:r>
              <a:rPr lang="en-US" dirty="0"/>
              <a:t>Abstract to XML as a framework: Hibernate, NoSQL, RESTful, etc.</a:t>
            </a:r>
          </a:p>
          <a:p>
            <a:pPr lvl="1"/>
            <a:r>
              <a:rPr lang="en-US" dirty="0"/>
              <a:t>Presentation</a:t>
            </a:r>
          </a:p>
          <a:p>
            <a:pPr lvl="2"/>
            <a:r>
              <a:rPr lang="en-US" dirty="0"/>
              <a:t>Application types: HTML (web), Pane (standalone), View (mobile), etc.</a:t>
            </a:r>
          </a:p>
          <a:p>
            <a:pPr lvl="2"/>
            <a:r>
              <a:rPr lang="en-US" dirty="0"/>
              <a:t>Allows to write HTML on its program: ASP, JSP, PHP, etc.</a:t>
            </a:r>
          </a:p>
          <a:p>
            <a:pPr lvl="2"/>
            <a:r>
              <a:rPr lang="en-US" dirty="0"/>
              <a:t>Abstract to XML as a framework: JSF, Android, etc.</a:t>
            </a:r>
          </a:p>
        </p:txBody>
      </p:sp>
    </p:spTree>
    <p:extLst>
      <p:ext uri="{BB962C8B-B14F-4D97-AF65-F5344CB8AC3E}">
        <p14:creationId xmlns:p14="http://schemas.microsoft.com/office/powerpoint/2010/main" val="2829302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456C-9C55-4AE7-9E63-E5B7DA95C24A}"/>
              </a:ext>
            </a:extLst>
          </p:cNvPr>
          <p:cNvSpPr>
            <a:spLocks noGrp="1"/>
          </p:cNvSpPr>
          <p:nvPr>
            <p:ph type="title"/>
          </p:nvPr>
        </p:nvSpPr>
        <p:spPr/>
        <p:txBody>
          <a:bodyPr/>
          <a:lstStyle/>
          <a:p>
            <a:r>
              <a:rPr lang="en-US" dirty="0"/>
              <a:t>Building a Skyscraper</a:t>
            </a:r>
          </a:p>
        </p:txBody>
      </p:sp>
      <p:sp>
        <p:nvSpPr>
          <p:cNvPr id="3" name="Content Placeholder 2">
            <a:extLst>
              <a:ext uri="{FF2B5EF4-FFF2-40B4-BE49-F238E27FC236}">
                <a16:creationId xmlns:a16="http://schemas.microsoft.com/office/drawing/2014/main" id="{03B81B11-7987-4C3A-83C1-D6F0F9358142}"/>
              </a:ext>
            </a:extLst>
          </p:cNvPr>
          <p:cNvSpPr>
            <a:spLocks noGrp="1"/>
          </p:cNvSpPr>
          <p:nvPr>
            <p:ph idx="1"/>
          </p:nvPr>
        </p:nvSpPr>
        <p:spPr>
          <a:xfrm>
            <a:off x="1069848" y="1828800"/>
            <a:ext cx="10058400" cy="4828674"/>
          </a:xfrm>
        </p:spPr>
        <p:txBody>
          <a:bodyPr/>
          <a:lstStyle/>
          <a:p>
            <a:r>
              <a:rPr lang="en-US" dirty="0"/>
              <a:t>Building modern skyscrapers will not be the same as building the a temple in the ancient time.</a:t>
            </a:r>
          </a:p>
          <a:p>
            <a:pPr lvl="1"/>
            <a:r>
              <a:rPr lang="en-US" dirty="0"/>
              <a:t>Using a lot of manpower, stone by stone, and taking ages.</a:t>
            </a:r>
          </a:p>
          <a:p>
            <a:pPr lvl="1"/>
            <a:r>
              <a:rPr lang="en-US" dirty="0"/>
              <a:t>Using steel framework for building the skeleton and then just plug the pre-built rooms or the curtain walls with different functions (kitchen, toilet, etc.) for finishing.</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Building an enterprise application can use the ideas of framework. Developers will focus only on making “rooms”.</a:t>
            </a:r>
          </a:p>
        </p:txBody>
      </p:sp>
      <p:pic>
        <p:nvPicPr>
          <p:cNvPr id="5" name="Picture 4">
            <a:extLst>
              <a:ext uri="{FF2B5EF4-FFF2-40B4-BE49-F238E27FC236}">
                <a16:creationId xmlns:a16="http://schemas.microsoft.com/office/drawing/2014/main" id="{2C49BC93-66D9-459C-81FC-265F17787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0778" y="3429000"/>
            <a:ext cx="2135790" cy="2013745"/>
          </a:xfrm>
          <a:prstGeom prst="rect">
            <a:avLst/>
          </a:prstGeom>
        </p:spPr>
      </p:pic>
      <p:pic>
        <p:nvPicPr>
          <p:cNvPr id="7" name="Picture 6">
            <a:extLst>
              <a:ext uri="{FF2B5EF4-FFF2-40B4-BE49-F238E27FC236}">
                <a16:creationId xmlns:a16="http://schemas.microsoft.com/office/drawing/2014/main" id="{08305483-8F39-4491-9960-54168D117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7592" y="3363881"/>
            <a:ext cx="3269123" cy="2231483"/>
          </a:xfrm>
          <a:prstGeom prst="rect">
            <a:avLst/>
          </a:prstGeom>
        </p:spPr>
      </p:pic>
      <p:pic>
        <p:nvPicPr>
          <p:cNvPr id="9" name="Picture 8">
            <a:extLst>
              <a:ext uri="{FF2B5EF4-FFF2-40B4-BE49-F238E27FC236}">
                <a16:creationId xmlns:a16="http://schemas.microsoft.com/office/drawing/2014/main" id="{F0EBA39C-AE34-4F4D-B757-A35C2DA27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6100" y="3064042"/>
            <a:ext cx="1435421" cy="2600495"/>
          </a:xfrm>
          <a:prstGeom prst="rect">
            <a:avLst/>
          </a:prstGeom>
        </p:spPr>
      </p:pic>
    </p:spTree>
    <p:extLst>
      <p:ext uri="{BB962C8B-B14F-4D97-AF65-F5344CB8AC3E}">
        <p14:creationId xmlns:p14="http://schemas.microsoft.com/office/powerpoint/2010/main" val="1165571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E435D-2353-406E-ACE7-F58D35C11DE3}"/>
              </a:ext>
            </a:extLst>
          </p:cNvPr>
          <p:cNvSpPr>
            <a:spLocks noGrp="1"/>
          </p:cNvSpPr>
          <p:nvPr>
            <p:ph type="title"/>
          </p:nvPr>
        </p:nvSpPr>
        <p:spPr/>
        <p:txBody>
          <a:bodyPr/>
          <a:lstStyle/>
          <a:p>
            <a:r>
              <a:rPr lang="en-US" dirty="0"/>
              <a:t>What exactly it is?</a:t>
            </a:r>
          </a:p>
        </p:txBody>
      </p:sp>
      <p:sp>
        <p:nvSpPr>
          <p:cNvPr id="3" name="Content Placeholder 2">
            <a:extLst>
              <a:ext uri="{FF2B5EF4-FFF2-40B4-BE49-F238E27FC236}">
                <a16:creationId xmlns:a16="http://schemas.microsoft.com/office/drawing/2014/main" id="{F9D3B907-D7A2-4F81-B44D-5385F5ECCF22}"/>
              </a:ext>
            </a:extLst>
          </p:cNvPr>
          <p:cNvSpPr>
            <a:spLocks noGrp="1"/>
          </p:cNvSpPr>
          <p:nvPr>
            <p:ph idx="1"/>
          </p:nvPr>
        </p:nvSpPr>
        <p:spPr/>
        <p:txBody>
          <a:bodyPr/>
          <a:lstStyle/>
          <a:p>
            <a:r>
              <a:rPr lang="en-US" dirty="0"/>
              <a:t>Software Framework is an abstraction of software to provide generic functions that can be selectively changed by users.</a:t>
            </a:r>
          </a:p>
          <a:p>
            <a:r>
              <a:rPr lang="en-US" dirty="0"/>
              <a:t>It is a universal, reusable software module used to develop applications, products, and solutions.</a:t>
            </a:r>
          </a:p>
          <a:p>
            <a:r>
              <a:rPr lang="en-US" dirty="0"/>
              <a:t>Tries to make generalizations about the common tasks and workflow.</a:t>
            </a:r>
          </a:p>
          <a:p>
            <a:r>
              <a:rPr lang="en-US" dirty="0"/>
              <a:t>In an object oriented (OO) environment, a framework consists of abstract and concrete classes. Instantiate a framework consists of composing and sub-classing the existing classes.</a:t>
            </a:r>
          </a:p>
          <a:p>
            <a:r>
              <a:rPr lang="en-US" dirty="0"/>
              <a:t>Allow programmers to develop a project in a shorter time and to develop more reliable systems.</a:t>
            </a:r>
          </a:p>
          <a:p>
            <a:endParaRPr lang="en-US" dirty="0"/>
          </a:p>
        </p:txBody>
      </p:sp>
    </p:spTree>
    <p:extLst>
      <p:ext uri="{BB962C8B-B14F-4D97-AF65-F5344CB8AC3E}">
        <p14:creationId xmlns:p14="http://schemas.microsoft.com/office/powerpoint/2010/main" val="1839448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17779-9D10-46B9-808A-720EB735129A}"/>
              </a:ext>
            </a:extLst>
          </p:cNvPr>
          <p:cNvSpPr>
            <a:spLocks noGrp="1"/>
          </p:cNvSpPr>
          <p:nvPr>
            <p:ph type="title"/>
          </p:nvPr>
        </p:nvSpPr>
        <p:spPr/>
        <p:txBody>
          <a:bodyPr/>
          <a:lstStyle/>
          <a:p>
            <a:r>
              <a:rPr lang="en-US" dirty="0"/>
              <a:t>Software Framework vs Library</a:t>
            </a:r>
          </a:p>
        </p:txBody>
      </p:sp>
      <p:sp>
        <p:nvSpPr>
          <p:cNvPr id="4" name="Text Placeholder 3">
            <a:extLst>
              <a:ext uri="{FF2B5EF4-FFF2-40B4-BE49-F238E27FC236}">
                <a16:creationId xmlns:a16="http://schemas.microsoft.com/office/drawing/2014/main" id="{A33A7917-6AF9-40EB-B125-49646EF3489E}"/>
              </a:ext>
            </a:extLst>
          </p:cNvPr>
          <p:cNvSpPr>
            <a:spLocks noGrp="1"/>
          </p:cNvSpPr>
          <p:nvPr>
            <p:ph type="body" idx="1"/>
          </p:nvPr>
        </p:nvSpPr>
        <p:spPr/>
        <p:txBody>
          <a:bodyPr/>
          <a:lstStyle/>
          <a:p>
            <a:r>
              <a:rPr lang="en-US" dirty="0"/>
              <a:t>Library</a:t>
            </a:r>
          </a:p>
        </p:txBody>
      </p:sp>
      <p:sp>
        <p:nvSpPr>
          <p:cNvPr id="3" name="Content Placeholder 2">
            <a:extLst>
              <a:ext uri="{FF2B5EF4-FFF2-40B4-BE49-F238E27FC236}">
                <a16:creationId xmlns:a16="http://schemas.microsoft.com/office/drawing/2014/main" id="{F4498E8D-B604-4FB6-9ACD-C1AD0AD4F391}"/>
              </a:ext>
            </a:extLst>
          </p:cNvPr>
          <p:cNvSpPr>
            <a:spLocks noGrp="1"/>
          </p:cNvSpPr>
          <p:nvPr>
            <p:ph sz="half" idx="2"/>
          </p:nvPr>
        </p:nvSpPr>
        <p:spPr/>
        <p:txBody>
          <a:bodyPr/>
          <a:lstStyle/>
          <a:p>
            <a:r>
              <a:rPr lang="en-US" dirty="0"/>
              <a:t>Library is a set of reusable functions used by your program</a:t>
            </a:r>
          </a:p>
          <a:p>
            <a:r>
              <a:rPr lang="en-US" dirty="0"/>
              <a:t>They are important in program linking and binding process</a:t>
            </a:r>
          </a:p>
          <a:p>
            <a:r>
              <a:rPr lang="en-US" dirty="0"/>
              <a:t>Code calls to library</a:t>
            </a:r>
          </a:p>
          <a:p>
            <a:r>
              <a:rPr lang="en-US" dirty="0" err="1"/>
              <a:t>Javax.awt</a:t>
            </a:r>
            <a:r>
              <a:rPr lang="en-US" dirty="0"/>
              <a:t> is a Java library for 2D Graphics.</a:t>
            </a:r>
          </a:p>
        </p:txBody>
      </p:sp>
      <p:sp>
        <p:nvSpPr>
          <p:cNvPr id="5" name="Text Placeholder 4">
            <a:extLst>
              <a:ext uri="{FF2B5EF4-FFF2-40B4-BE49-F238E27FC236}">
                <a16:creationId xmlns:a16="http://schemas.microsoft.com/office/drawing/2014/main" id="{2B71BEDB-0661-498B-8CD6-493081B5B610}"/>
              </a:ext>
            </a:extLst>
          </p:cNvPr>
          <p:cNvSpPr>
            <a:spLocks noGrp="1"/>
          </p:cNvSpPr>
          <p:nvPr>
            <p:ph type="body" sz="quarter" idx="3"/>
          </p:nvPr>
        </p:nvSpPr>
        <p:spPr/>
        <p:txBody>
          <a:bodyPr/>
          <a:lstStyle/>
          <a:p>
            <a:r>
              <a:rPr lang="en-US" dirty="0"/>
              <a:t>Framework</a:t>
            </a:r>
          </a:p>
        </p:txBody>
      </p:sp>
      <p:sp>
        <p:nvSpPr>
          <p:cNvPr id="6" name="Content Placeholder 5">
            <a:extLst>
              <a:ext uri="{FF2B5EF4-FFF2-40B4-BE49-F238E27FC236}">
                <a16:creationId xmlns:a16="http://schemas.microsoft.com/office/drawing/2014/main" id="{361D5CB0-D123-40AA-B104-B99762B8CC23}"/>
              </a:ext>
            </a:extLst>
          </p:cNvPr>
          <p:cNvSpPr>
            <a:spLocks noGrp="1"/>
          </p:cNvSpPr>
          <p:nvPr>
            <p:ph sz="quarter" idx="4"/>
          </p:nvPr>
        </p:nvSpPr>
        <p:spPr/>
        <p:txBody>
          <a:bodyPr/>
          <a:lstStyle/>
          <a:p>
            <a:r>
              <a:rPr lang="en-US" dirty="0"/>
              <a:t>It is a piece of code that dictates the architecture of our project</a:t>
            </a:r>
          </a:p>
          <a:p>
            <a:r>
              <a:rPr lang="en-US" dirty="0"/>
              <a:t>They provide a proper standard way to build an deploy program</a:t>
            </a:r>
          </a:p>
          <a:p>
            <a:r>
              <a:rPr lang="en-US" dirty="0"/>
              <a:t>Framework calls your code</a:t>
            </a:r>
          </a:p>
          <a:p>
            <a:r>
              <a:rPr lang="en-US" dirty="0"/>
              <a:t>JSF is a frame work for view</a:t>
            </a:r>
          </a:p>
        </p:txBody>
      </p:sp>
      <p:pic>
        <p:nvPicPr>
          <p:cNvPr id="7" name="Picture 6">
            <a:extLst>
              <a:ext uri="{FF2B5EF4-FFF2-40B4-BE49-F238E27FC236}">
                <a16:creationId xmlns:a16="http://schemas.microsoft.com/office/drawing/2014/main" id="{07E1F772-6466-4AE8-BC7A-CAA7563210FF}"/>
              </a:ext>
            </a:extLst>
          </p:cNvPr>
          <p:cNvPicPr>
            <a:picLocks noChangeAspect="1"/>
          </p:cNvPicPr>
          <p:nvPr/>
        </p:nvPicPr>
        <p:blipFill>
          <a:blip r:embed="rId2"/>
          <a:stretch>
            <a:fillRect/>
          </a:stretch>
        </p:blipFill>
        <p:spPr>
          <a:xfrm>
            <a:off x="4154805" y="4956930"/>
            <a:ext cx="3333750" cy="1714500"/>
          </a:xfrm>
          <a:prstGeom prst="rect">
            <a:avLst/>
          </a:prstGeom>
        </p:spPr>
      </p:pic>
    </p:spTree>
    <p:extLst>
      <p:ext uri="{BB962C8B-B14F-4D97-AF65-F5344CB8AC3E}">
        <p14:creationId xmlns:p14="http://schemas.microsoft.com/office/powerpoint/2010/main" val="20675044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484E65B-65E0-4967-AF11-F98D4CFC5B51}"/>
              </a:ext>
            </a:extLst>
          </p:cNvPr>
          <p:cNvSpPr>
            <a:spLocks noGrp="1"/>
          </p:cNvSpPr>
          <p:nvPr>
            <p:ph type="title"/>
          </p:nvPr>
        </p:nvSpPr>
        <p:spPr/>
        <p:txBody>
          <a:bodyPr/>
          <a:lstStyle/>
          <a:p>
            <a:r>
              <a:rPr lang="en-US" dirty="0"/>
              <a:t>Framework characteristics</a:t>
            </a:r>
          </a:p>
        </p:txBody>
      </p:sp>
      <p:sp>
        <p:nvSpPr>
          <p:cNvPr id="8" name="Content Placeholder 7">
            <a:extLst>
              <a:ext uri="{FF2B5EF4-FFF2-40B4-BE49-F238E27FC236}">
                <a16:creationId xmlns:a16="http://schemas.microsoft.com/office/drawing/2014/main" id="{1945D9BC-8EE4-4704-96A1-04E0292B7229}"/>
              </a:ext>
            </a:extLst>
          </p:cNvPr>
          <p:cNvSpPr>
            <a:spLocks noGrp="1"/>
          </p:cNvSpPr>
          <p:nvPr>
            <p:ph idx="1"/>
          </p:nvPr>
        </p:nvSpPr>
        <p:spPr/>
        <p:txBody>
          <a:bodyPr/>
          <a:lstStyle/>
          <a:p>
            <a:r>
              <a:rPr lang="en-US" dirty="0"/>
              <a:t>The following features make software framework different from normal libraries:</a:t>
            </a:r>
          </a:p>
          <a:p>
            <a:r>
              <a:rPr lang="en-US" dirty="0"/>
              <a:t>Inversion of Control (</a:t>
            </a:r>
            <a:r>
              <a:rPr lang="en-US" dirty="0" err="1"/>
              <a:t>IoC</a:t>
            </a:r>
            <a:r>
              <a:rPr lang="en-US" dirty="0"/>
              <a:t>)</a:t>
            </a:r>
          </a:p>
          <a:p>
            <a:pPr lvl="1"/>
            <a:r>
              <a:rPr lang="en-US" dirty="0"/>
              <a:t>Unlike procedural programming style as the flow of the business logic is statically assigned, </a:t>
            </a:r>
            <a:r>
              <a:rPr lang="en-US" dirty="0" err="1"/>
              <a:t>IoC</a:t>
            </a:r>
            <a:r>
              <a:rPr lang="en-US" dirty="0"/>
              <a:t> will assign the business logic at run time.</a:t>
            </a:r>
          </a:p>
          <a:p>
            <a:r>
              <a:rPr lang="en-US" dirty="0"/>
              <a:t>Default Behavior</a:t>
            </a:r>
          </a:p>
          <a:p>
            <a:pPr lvl="1"/>
            <a:r>
              <a:rPr lang="en-US" dirty="0"/>
              <a:t>Framework has default behavior to help finish some tasks.</a:t>
            </a:r>
          </a:p>
          <a:p>
            <a:r>
              <a:rPr lang="en-US" dirty="0"/>
              <a:t>Extensibility</a:t>
            </a:r>
          </a:p>
          <a:p>
            <a:pPr lvl="1"/>
            <a:r>
              <a:rPr lang="en-US" dirty="0"/>
              <a:t>It is a software that required to extend and is not finalized product.</a:t>
            </a:r>
          </a:p>
          <a:p>
            <a:r>
              <a:rPr lang="en-US" dirty="0"/>
              <a:t>Non-modifiable code</a:t>
            </a:r>
          </a:p>
          <a:p>
            <a:pPr lvl="1"/>
            <a:r>
              <a:rPr lang="en-US" dirty="0"/>
              <a:t>The framework code in general is not allowed to be modified.</a:t>
            </a:r>
          </a:p>
        </p:txBody>
      </p:sp>
    </p:spTree>
    <p:extLst>
      <p:ext uri="{BB962C8B-B14F-4D97-AF65-F5344CB8AC3E}">
        <p14:creationId xmlns:p14="http://schemas.microsoft.com/office/powerpoint/2010/main" val="1810151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F090F-5F7D-4994-A008-DCE11B256F67}"/>
              </a:ext>
            </a:extLst>
          </p:cNvPr>
          <p:cNvSpPr>
            <a:spLocks noGrp="1"/>
          </p:cNvSpPr>
          <p:nvPr>
            <p:ph type="title"/>
          </p:nvPr>
        </p:nvSpPr>
        <p:spPr/>
        <p:txBody>
          <a:bodyPr/>
          <a:lstStyle/>
          <a:p>
            <a:r>
              <a:rPr lang="en-US" b="1" dirty="0"/>
              <a:t>Java Servlet Example </a:t>
            </a:r>
            <a:endParaRPr lang="en-US" dirty="0"/>
          </a:p>
        </p:txBody>
      </p:sp>
      <p:pic>
        <p:nvPicPr>
          <p:cNvPr id="5" name="Content Placeholder 4">
            <a:extLst>
              <a:ext uri="{FF2B5EF4-FFF2-40B4-BE49-F238E27FC236}">
                <a16:creationId xmlns:a16="http://schemas.microsoft.com/office/drawing/2014/main" id="{4EECB840-D163-4DFA-BC08-5A502FE875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6757" y="1764632"/>
            <a:ext cx="8240216" cy="4824663"/>
          </a:xfrm>
        </p:spPr>
      </p:pic>
    </p:spTree>
    <p:extLst>
      <p:ext uri="{BB962C8B-B14F-4D97-AF65-F5344CB8AC3E}">
        <p14:creationId xmlns:p14="http://schemas.microsoft.com/office/powerpoint/2010/main" val="37180341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0B6DA-19EB-4CEA-896C-3677B78A3566}"/>
              </a:ext>
            </a:extLst>
          </p:cNvPr>
          <p:cNvSpPr>
            <a:spLocks noGrp="1"/>
          </p:cNvSpPr>
          <p:nvPr>
            <p:ph type="title"/>
          </p:nvPr>
        </p:nvSpPr>
        <p:spPr/>
        <p:txBody>
          <a:bodyPr/>
          <a:lstStyle/>
          <a:p>
            <a:r>
              <a:rPr lang="en-US" dirty="0"/>
              <a:t>Web Application Framework</a:t>
            </a:r>
          </a:p>
        </p:txBody>
      </p:sp>
      <p:sp>
        <p:nvSpPr>
          <p:cNvPr id="3" name="Content Placeholder 2">
            <a:extLst>
              <a:ext uri="{FF2B5EF4-FFF2-40B4-BE49-F238E27FC236}">
                <a16:creationId xmlns:a16="http://schemas.microsoft.com/office/drawing/2014/main" id="{BCAD7F1F-DEC4-4959-AEAD-D93364722F29}"/>
              </a:ext>
            </a:extLst>
          </p:cNvPr>
          <p:cNvSpPr>
            <a:spLocks noGrp="1"/>
          </p:cNvSpPr>
          <p:nvPr>
            <p:ph idx="1"/>
          </p:nvPr>
        </p:nvSpPr>
        <p:spPr/>
        <p:txBody>
          <a:bodyPr/>
          <a:lstStyle/>
          <a:p>
            <a:r>
              <a:rPr lang="en-US" dirty="0"/>
              <a:t>Web application projects often adopt more than one frameworks.</a:t>
            </a:r>
          </a:p>
          <a:p>
            <a:r>
              <a:rPr lang="en-US" dirty="0"/>
              <a:t>There are plenty of frameworks in the market and is expanding. You will see new frameworks appear over the time.</a:t>
            </a:r>
          </a:p>
          <a:p>
            <a:r>
              <a:rPr lang="en-US" dirty="0"/>
              <a:t>Java: Grails, Google Web, Hibernate, </a:t>
            </a:r>
            <a:r>
              <a:rPr lang="en-US" dirty="0" err="1"/>
              <a:t>IceFaces</a:t>
            </a:r>
            <a:r>
              <a:rPr lang="en-US" dirty="0"/>
              <a:t>, JSF, Liferay, Seam, Oracle ADF, Sling, Spring, Struts, WebObjects, ZK, </a:t>
            </a:r>
            <a:r>
              <a:rPr lang="en-US" dirty="0" err="1"/>
              <a:t>ztemplates</a:t>
            </a:r>
            <a:r>
              <a:rPr lang="en-US" dirty="0"/>
              <a:t>, etc.</a:t>
            </a:r>
          </a:p>
          <a:p>
            <a:r>
              <a:rPr lang="en-US" dirty="0"/>
              <a:t>PHP: </a:t>
            </a:r>
            <a:r>
              <a:rPr lang="en-US" dirty="0" err="1"/>
              <a:t>CakePHP</a:t>
            </a:r>
            <a:r>
              <a:rPr lang="en-US" dirty="0"/>
              <a:t>, Drupal, Joomla! Platform, PRADO, </a:t>
            </a:r>
            <a:r>
              <a:rPr lang="en-US" dirty="0" err="1"/>
              <a:t>Symfony</a:t>
            </a:r>
            <a:r>
              <a:rPr lang="en-US" dirty="0"/>
              <a:t>, </a:t>
            </a:r>
            <a:r>
              <a:rPr lang="en-US" dirty="0" err="1"/>
              <a:t>ZendFramework</a:t>
            </a:r>
            <a:r>
              <a:rPr lang="en-US" dirty="0"/>
              <a:t>, etc.</a:t>
            </a:r>
          </a:p>
          <a:p>
            <a:r>
              <a:rPr lang="en-US" dirty="0"/>
              <a:t>ASP.NET: ASP.NET MVC, BFC, CSLA, </a:t>
            </a:r>
            <a:r>
              <a:rPr lang="en-US" dirty="0" err="1"/>
              <a:t>DotNetNuke</a:t>
            </a:r>
            <a:r>
              <a:rPr lang="en-US" dirty="0"/>
              <a:t>, Entity Framework, MVVM, Nancy, </a:t>
            </a:r>
            <a:r>
              <a:rPr lang="en-US" dirty="0" err="1"/>
              <a:t>PostSharp</a:t>
            </a:r>
            <a:r>
              <a:rPr lang="en-US" dirty="0"/>
              <a:t>, Prism, Web Forms MVP, WPF, etc.</a:t>
            </a:r>
          </a:p>
          <a:p>
            <a:r>
              <a:rPr lang="en-US" dirty="0"/>
              <a:t>Most of the web application framework are based on the latest web technologies such as web 3.0, HTML 5, UTF-8, JSON, etc.</a:t>
            </a:r>
          </a:p>
          <a:p>
            <a:r>
              <a:rPr lang="en-US" dirty="0">
                <a:hlinkClick r:id="rId2"/>
              </a:rPr>
              <a:t>http://en.wikipedia.org/wiki/Comparison_of_web_application_frameworks</a:t>
            </a:r>
            <a:r>
              <a:rPr lang="en-US" dirty="0"/>
              <a:t> </a:t>
            </a:r>
          </a:p>
        </p:txBody>
      </p:sp>
    </p:spTree>
    <p:extLst>
      <p:ext uri="{BB962C8B-B14F-4D97-AF65-F5344CB8AC3E}">
        <p14:creationId xmlns:p14="http://schemas.microsoft.com/office/powerpoint/2010/main" val="22524780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3514B-B66D-4A3E-A06C-5D081E8A9C06}"/>
              </a:ext>
            </a:extLst>
          </p:cNvPr>
          <p:cNvSpPr>
            <a:spLocks noGrp="1"/>
          </p:cNvSpPr>
          <p:nvPr>
            <p:ph type="title"/>
          </p:nvPr>
        </p:nvSpPr>
        <p:spPr/>
        <p:txBody>
          <a:bodyPr/>
          <a:lstStyle/>
          <a:p>
            <a:r>
              <a:rPr lang="en-US" dirty="0"/>
              <a:t>The reason of using Framework</a:t>
            </a:r>
          </a:p>
        </p:txBody>
      </p:sp>
      <p:sp>
        <p:nvSpPr>
          <p:cNvPr id="3" name="Content Placeholder 2">
            <a:extLst>
              <a:ext uri="{FF2B5EF4-FFF2-40B4-BE49-F238E27FC236}">
                <a16:creationId xmlns:a16="http://schemas.microsoft.com/office/drawing/2014/main" id="{32FEE75D-5802-474C-B671-5EBFFD5362B3}"/>
              </a:ext>
            </a:extLst>
          </p:cNvPr>
          <p:cNvSpPr>
            <a:spLocks noGrp="1"/>
          </p:cNvSpPr>
          <p:nvPr>
            <p:ph idx="1"/>
          </p:nvPr>
        </p:nvSpPr>
        <p:spPr/>
        <p:txBody>
          <a:bodyPr/>
          <a:lstStyle/>
          <a:p>
            <a:r>
              <a:rPr lang="en-US" dirty="0"/>
              <a:t>Aim to facilitate software developers to focus on meeting the software requirements rather than dealing with </a:t>
            </a:r>
            <a:r>
              <a:rPr lang="en-US" b="1" dirty="0"/>
              <a:t>low-level or tedious development</a:t>
            </a:r>
            <a:r>
              <a:rPr lang="en-US" dirty="0"/>
              <a:t>. Thereby reducing the development time for building everything from scratch.</a:t>
            </a:r>
          </a:p>
          <a:p>
            <a:r>
              <a:rPr lang="en-US" dirty="0"/>
              <a:t>Some companies might have their own design patterns or in-house developed framework. By using the modern framework, you don’t need to spend time on training your development team to learn that non standard framework.</a:t>
            </a:r>
          </a:p>
          <a:p>
            <a:r>
              <a:rPr lang="en-US" dirty="0"/>
              <a:t>In modern framework, the control flows are commonly written in XML files unlike traditional MVC pattern are written in Java Servlet.</a:t>
            </a:r>
          </a:p>
          <a:p>
            <a:r>
              <a:rPr lang="en-US" dirty="0"/>
              <a:t>Provide more latest fancy interfaces (mobile, HTML5, JavaScript, etc.) for better user experiences.</a:t>
            </a:r>
          </a:p>
          <a:p>
            <a:r>
              <a:rPr lang="en-US" dirty="0"/>
              <a:t>Some frameworks even provide the fundamental modules (user management, etc.).</a:t>
            </a:r>
          </a:p>
        </p:txBody>
      </p:sp>
    </p:spTree>
    <p:extLst>
      <p:ext uri="{BB962C8B-B14F-4D97-AF65-F5344CB8AC3E}">
        <p14:creationId xmlns:p14="http://schemas.microsoft.com/office/powerpoint/2010/main" val="39038071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9A810F-E58E-4656-91EF-E8FD9AA24F21}"/>
              </a:ext>
            </a:extLst>
          </p:cNvPr>
          <p:cNvSpPr>
            <a:spLocks noGrp="1"/>
          </p:cNvSpPr>
          <p:nvPr>
            <p:ph type="title"/>
          </p:nvPr>
        </p:nvSpPr>
        <p:spPr/>
        <p:txBody>
          <a:bodyPr/>
          <a:lstStyle/>
          <a:p>
            <a:r>
              <a:rPr lang="en-US" dirty="0"/>
              <a:t>JAVA server faces (</a:t>
            </a:r>
            <a:r>
              <a:rPr lang="en-US" dirty="0" err="1"/>
              <a:t>jsf</a:t>
            </a:r>
            <a:r>
              <a:rPr lang="en-US" dirty="0"/>
              <a:t>)</a:t>
            </a:r>
          </a:p>
        </p:txBody>
      </p:sp>
      <p:sp>
        <p:nvSpPr>
          <p:cNvPr id="5" name="Text Placeholder 4">
            <a:extLst>
              <a:ext uri="{FF2B5EF4-FFF2-40B4-BE49-F238E27FC236}">
                <a16:creationId xmlns:a16="http://schemas.microsoft.com/office/drawing/2014/main" id="{3280ED8E-25F9-4F3D-8ED9-C4AA1D5910D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404500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27778-8E2E-4366-886B-B2D0DAEFD4B6}"/>
              </a:ext>
            </a:extLst>
          </p:cNvPr>
          <p:cNvSpPr>
            <a:spLocks noGrp="1"/>
          </p:cNvSpPr>
          <p:nvPr>
            <p:ph type="title"/>
          </p:nvPr>
        </p:nvSpPr>
        <p:spPr/>
        <p:txBody>
          <a:bodyPr/>
          <a:lstStyle/>
          <a:p>
            <a:r>
              <a:rPr lang="en-US" dirty="0"/>
              <a:t>Discussion – Why JSP + Servlet?</a:t>
            </a:r>
          </a:p>
        </p:txBody>
      </p:sp>
      <p:sp>
        <p:nvSpPr>
          <p:cNvPr id="3" name="Content Placeholder 2">
            <a:extLst>
              <a:ext uri="{FF2B5EF4-FFF2-40B4-BE49-F238E27FC236}">
                <a16:creationId xmlns:a16="http://schemas.microsoft.com/office/drawing/2014/main" id="{EBB279DE-08AB-4167-BE7A-C1C08BD860F2}"/>
              </a:ext>
            </a:extLst>
          </p:cNvPr>
          <p:cNvSpPr>
            <a:spLocks noGrp="1"/>
          </p:cNvSpPr>
          <p:nvPr>
            <p:ph idx="1"/>
          </p:nvPr>
        </p:nvSpPr>
        <p:spPr/>
        <p:txBody>
          <a:bodyPr>
            <a:normAutofit/>
          </a:bodyPr>
          <a:lstStyle/>
          <a:p>
            <a:r>
              <a:rPr lang="en-US" sz="2800" dirty="0"/>
              <a:t>Both Java Server Pages and Java Servlet technologies are  pretty old (almost 20 years now).</a:t>
            </a:r>
          </a:p>
          <a:p>
            <a:r>
              <a:rPr lang="en-US" sz="2800" dirty="0"/>
              <a:t>Pure JSP has been replaced by Java Server Faces (JSF) and other MVC frameworks, which is where we will focus on moving forward</a:t>
            </a:r>
          </a:p>
          <a:p>
            <a:r>
              <a:rPr lang="en-US" sz="2800" dirty="0"/>
              <a:t>Even Java Servlets, for the most part, have been replaced by Controllers in all MVC frameworks although they are used by the MVC frameworks.</a:t>
            </a:r>
          </a:p>
        </p:txBody>
      </p:sp>
    </p:spTree>
    <p:extLst>
      <p:ext uri="{BB962C8B-B14F-4D97-AF65-F5344CB8AC3E}">
        <p14:creationId xmlns:p14="http://schemas.microsoft.com/office/powerpoint/2010/main" val="18898565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6E6469-9555-445B-BB83-545542FD6DB9}"/>
              </a:ext>
            </a:extLst>
          </p:cNvPr>
          <p:cNvSpPr>
            <a:spLocks noGrp="1"/>
          </p:cNvSpPr>
          <p:nvPr>
            <p:ph type="title"/>
          </p:nvPr>
        </p:nvSpPr>
        <p:spPr/>
        <p:txBody>
          <a:bodyPr/>
          <a:lstStyle/>
          <a:p>
            <a:r>
              <a:rPr lang="en-US" dirty="0"/>
              <a:t>Java server faces</a:t>
            </a:r>
          </a:p>
        </p:txBody>
      </p:sp>
      <p:sp>
        <p:nvSpPr>
          <p:cNvPr id="5" name="Content Placeholder 4">
            <a:extLst>
              <a:ext uri="{FF2B5EF4-FFF2-40B4-BE49-F238E27FC236}">
                <a16:creationId xmlns:a16="http://schemas.microsoft.com/office/drawing/2014/main" id="{94AAFE9E-78F5-48E2-84EE-BDA3CC243AEA}"/>
              </a:ext>
            </a:extLst>
          </p:cNvPr>
          <p:cNvSpPr>
            <a:spLocks noGrp="1"/>
          </p:cNvSpPr>
          <p:nvPr>
            <p:ph sz="half" idx="1"/>
          </p:nvPr>
        </p:nvSpPr>
        <p:spPr>
          <a:xfrm>
            <a:off x="1069847" y="2194560"/>
            <a:ext cx="10672973" cy="3977640"/>
          </a:xfrm>
        </p:spPr>
        <p:txBody>
          <a:bodyPr>
            <a:normAutofit/>
          </a:bodyPr>
          <a:lstStyle/>
          <a:p>
            <a:r>
              <a:rPr lang="en-US" sz="2800" dirty="0"/>
              <a:t>What is JSF?</a:t>
            </a:r>
          </a:p>
          <a:p>
            <a:pPr lvl="1"/>
            <a:r>
              <a:rPr lang="en-US" sz="2400" dirty="0"/>
              <a:t>JSF is a server side component framework for building websites and web applications.</a:t>
            </a:r>
          </a:p>
          <a:p>
            <a:pPr lvl="1"/>
            <a:r>
              <a:rPr lang="en-US" sz="2400" dirty="0"/>
              <a:t>JSF technology is based on the Model View Controller (MVC) architecture for separating logic from presentation</a:t>
            </a:r>
          </a:p>
          <a:p>
            <a:pPr lvl="1"/>
            <a:r>
              <a:rPr lang="en-US" sz="2400" dirty="0"/>
              <a:t>JSF is a standard web application framework of Java Enterprise Edition (</a:t>
            </a:r>
            <a:r>
              <a:rPr lang="en-US" sz="2400" dirty="0" err="1"/>
              <a:t>JavaEE</a:t>
            </a:r>
            <a:r>
              <a:rPr lang="en-US" sz="2400" dirty="0"/>
              <a:t>)</a:t>
            </a:r>
          </a:p>
        </p:txBody>
      </p:sp>
    </p:spTree>
    <p:extLst>
      <p:ext uri="{BB962C8B-B14F-4D97-AF65-F5344CB8AC3E}">
        <p14:creationId xmlns:p14="http://schemas.microsoft.com/office/powerpoint/2010/main" val="3319618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CC77-A5F5-4681-B7EF-D442F18C2F38}"/>
              </a:ext>
            </a:extLst>
          </p:cNvPr>
          <p:cNvSpPr>
            <a:spLocks noGrp="1"/>
          </p:cNvSpPr>
          <p:nvPr>
            <p:ph type="title"/>
          </p:nvPr>
        </p:nvSpPr>
        <p:spPr/>
        <p:txBody>
          <a:bodyPr/>
          <a:lstStyle/>
          <a:p>
            <a:r>
              <a:rPr lang="en-US" dirty="0"/>
              <a:t>Benefits of JSF</a:t>
            </a:r>
          </a:p>
        </p:txBody>
      </p:sp>
      <p:sp>
        <p:nvSpPr>
          <p:cNvPr id="8" name="Content Placeholder 7">
            <a:extLst>
              <a:ext uri="{FF2B5EF4-FFF2-40B4-BE49-F238E27FC236}">
                <a16:creationId xmlns:a16="http://schemas.microsoft.com/office/drawing/2014/main" id="{CC72DD35-53F4-4CF5-89E8-951EBBC9D0B4}"/>
              </a:ext>
            </a:extLst>
          </p:cNvPr>
          <p:cNvSpPr>
            <a:spLocks noGrp="1"/>
          </p:cNvSpPr>
          <p:nvPr>
            <p:ph idx="1"/>
          </p:nvPr>
        </p:nvSpPr>
        <p:spPr/>
        <p:txBody>
          <a:bodyPr/>
          <a:lstStyle/>
          <a:p>
            <a:pPr marL="457200" indent="-457200">
              <a:buFont typeface="+mj-lt"/>
              <a:buAutoNum type="arabicPeriod"/>
            </a:pPr>
            <a:r>
              <a:rPr lang="en-US" dirty="0"/>
              <a:t>It provides clean and clear separation between behavior and presentation of web application. You can write business logic and user interface separately.</a:t>
            </a:r>
          </a:p>
          <a:p>
            <a:pPr marL="457200" indent="-457200">
              <a:buFont typeface="+mj-lt"/>
              <a:buAutoNum type="arabicPeriod"/>
            </a:pPr>
            <a:r>
              <a:rPr lang="en-US" dirty="0" err="1"/>
              <a:t>JavaServer</a:t>
            </a:r>
            <a:r>
              <a:rPr lang="en-US" dirty="0"/>
              <a:t> Faces APIs are layered directly on top of the Servlet API. Which enables several various application use cases, such as using different presentation technologies, creating your own custom components directly from the component classes.</a:t>
            </a:r>
          </a:p>
          <a:p>
            <a:pPr marL="457200" indent="-457200">
              <a:buFont typeface="+mj-lt"/>
              <a:buAutoNum type="arabicPeriod"/>
            </a:pPr>
            <a:r>
              <a:rPr lang="en-US" dirty="0"/>
              <a:t>Including of </a:t>
            </a:r>
            <a:r>
              <a:rPr lang="en-US" dirty="0" err="1"/>
              <a:t>Facelets</a:t>
            </a:r>
            <a:r>
              <a:rPr lang="en-US" dirty="0"/>
              <a:t> technology in </a:t>
            </a:r>
            <a:r>
              <a:rPr lang="en-US" dirty="0" err="1"/>
              <a:t>JavaServer</a:t>
            </a:r>
            <a:r>
              <a:rPr lang="en-US" dirty="0"/>
              <a:t> Faces 2.0, provides massive advantages to it. </a:t>
            </a:r>
            <a:r>
              <a:rPr lang="en-US" dirty="0" err="1"/>
              <a:t>Facelets</a:t>
            </a:r>
            <a:r>
              <a:rPr lang="en-US" dirty="0"/>
              <a:t> is now the preferred presentation technology for building </a:t>
            </a:r>
            <a:r>
              <a:rPr lang="en-US" dirty="0" err="1"/>
              <a:t>JavaServer</a:t>
            </a:r>
            <a:r>
              <a:rPr lang="en-US" dirty="0"/>
              <a:t> Faces based web applications.</a:t>
            </a:r>
          </a:p>
        </p:txBody>
      </p:sp>
    </p:spTree>
    <p:extLst>
      <p:ext uri="{BB962C8B-B14F-4D97-AF65-F5344CB8AC3E}">
        <p14:creationId xmlns:p14="http://schemas.microsoft.com/office/powerpoint/2010/main" val="27259960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28D66-0C9D-4033-898E-DEE307337C53}"/>
              </a:ext>
            </a:extLst>
          </p:cNvPr>
          <p:cNvSpPr>
            <a:spLocks noGrp="1"/>
          </p:cNvSpPr>
          <p:nvPr>
            <p:ph type="title"/>
          </p:nvPr>
        </p:nvSpPr>
        <p:spPr/>
        <p:txBody>
          <a:bodyPr/>
          <a:lstStyle/>
          <a:p>
            <a:r>
              <a:rPr lang="en-US" dirty="0"/>
              <a:t>Benefits of JSF</a:t>
            </a:r>
          </a:p>
        </p:txBody>
      </p:sp>
      <p:sp>
        <p:nvSpPr>
          <p:cNvPr id="4" name="Content Placeholder 3">
            <a:extLst>
              <a:ext uri="{FF2B5EF4-FFF2-40B4-BE49-F238E27FC236}">
                <a16:creationId xmlns:a16="http://schemas.microsoft.com/office/drawing/2014/main" id="{1EF07F41-5936-4381-AC79-E932E583E8B3}"/>
              </a:ext>
            </a:extLst>
          </p:cNvPr>
          <p:cNvSpPr>
            <a:spLocks noGrp="1"/>
          </p:cNvSpPr>
          <p:nvPr>
            <p:ph sz="half" idx="1"/>
          </p:nvPr>
        </p:nvSpPr>
        <p:spPr/>
        <p:txBody>
          <a:bodyPr/>
          <a:lstStyle/>
          <a:p>
            <a:r>
              <a:rPr lang="en-US" dirty="0"/>
              <a:t>Before JSF</a:t>
            </a:r>
          </a:p>
        </p:txBody>
      </p:sp>
      <p:sp>
        <p:nvSpPr>
          <p:cNvPr id="5" name="Content Placeholder 4">
            <a:extLst>
              <a:ext uri="{FF2B5EF4-FFF2-40B4-BE49-F238E27FC236}">
                <a16:creationId xmlns:a16="http://schemas.microsoft.com/office/drawing/2014/main" id="{9FC36D00-9A4B-4811-8603-EE498480A1DB}"/>
              </a:ext>
            </a:extLst>
          </p:cNvPr>
          <p:cNvSpPr>
            <a:spLocks noGrp="1"/>
          </p:cNvSpPr>
          <p:nvPr>
            <p:ph sz="half" idx="2"/>
          </p:nvPr>
        </p:nvSpPr>
        <p:spPr/>
        <p:txBody>
          <a:bodyPr/>
          <a:lstStyle/>
          <a:p>
            <a:r>
              <a:rPr lang="en-US" dirty="0"/>
              <a:t>After JSF</a:t>
            </a:r>
          </a:p>
        </p:txBody>
      </p:sp>
      <p:pic>
        <p:nvPicPr>
          <p:cNvPr id="6" name="Picture 5">
            <a:extLst>
              <a:ext uri="{FF2B5EF4-FFF2-40B4-BE49-F238E27FC236}">
                <a16:creationId xmlns:a16="http://schemas.microsoft.com/office/drawing/2014/main" id="{F9D6EB32-1B39-4BC5-9F19-76A3FBF55B9D}"/>
              </a:ext>
            </a:extLst>
          </p:cNvPr>
          <p:cNvPicPr>
            <a:picLocks noChangeAspect="1"/>
          </p:cNvPicPr>
          <p:nvPr/>
        </p:nvPicPr>
        <p:blipFill>
          <a:blip r:embed="rId2"/>
          <a:stretch>
            <a:fillRect/>
          </a:stretch>
        </p:blipFill>
        <p:spPr>
          <a:xfrm>
            <a:off x="856633" y="2563173"/>
            <a:ext cx="4116420" cy="3436576"/>
          </a:xfrm>
          <a:prstGeom prst="rect">
            <a:avLst/>
          </a:prstGeom>
        </p:spPr>
      </p:pic>
      <p:pic>
        <p:nvPicPr>
          <p:cNvPr id="7" name="Picture 6">
            <a:extLst>
              <a:ext uri="{FF2B5EF4-FFF2-40B4-BE49-F238E27FC236}">
                <a16:creationId xmlns:a16="http://schemas.microsoft.com/office/drawing/2014/main" id="{EC5357CC-1DCE-41B1-B3F2-3AC3F92309F0}"/>
              </a:ext>
            </a:extLst>
          </p:cNvPr>
          <p:cNvPicPr>
            <a:picLocks noChangeAspect="1"/>
          </p:cNvPicPr>
          <p:nvPr/>
        </p:nvPicPr>
        <p:blipFill>
          <a:blip r:embed="rId3"/>
          <a:stretch>
            <a:fillRect/>
          </a:stretch>
        </p:blipFill>
        <p:spPr>
          <a:xfrm>
            <a:off x="6246491" y="2727158"/>
            <a:ext cx="4437777" cy="3272591"/>
          </a:xfrm>
          <a:prstGeom prst="rect">
            <a:avLst/>
          </a:prstGeom>
        </p:spPr>
      </p:pic>
    </p:spTree>
    <p:extLst>
      <p:ext uri="{BB962C8B-B14F-4D97-AF65-F5344CB8AC3E}">
        <p14:creationId xmlns:p14="http://schemas.microsoft.com/office/powerpoint/2010/main" val="2437285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47EF-DF83-4106-9EE9-A48EC6A9C038}"/>
              </a:ext>
            </a:extLst>
          </p:cNvPr>
          <p:cNvSpPr>
            <a:spLocks noGrp="1"/>
          </p:cNvSpPr>
          <p:nvPr>
            <p:ph type="title"/>
          </p:nvPr>
        </p:nvSpPr>
        <p:spPr/>
        <p:txBody>
          <a:bodyPr/>
          <a:lstStyle/>
          <a:p>
            <a:r>
              <a:rPr lang="en-US" dirty="0"/>
              <a:t>JSF Architecture</a:t>
            </a:r>
          </a:p>
        </p:txBody>
      </p:sp>
      <p:sp>
        <p:nvSpPr>
          <p:cNvPr id="5" name="Content Placeholder 4">
            <a:extLst>
              <a:ext uri="{FF2B5EF4-FFF2-40B4-BE49-F238E27FC236}">
                <a16:creationId xmlns:a16="http://schemas.microsoft.com/office/drawing/2014/main" id="{9AE503F9-D255-46B5-91FE-C074C2DF40A5}"/>
              </a:ext>
            </a:extLst>
          </p:cNvPr>
          <p:cNvSpPr>
            <a:spLocks noGrp="1"/>
          </p:cNvSpPr>
          <p:nvPr>
            <p:ph idx="1"/>
          </p:nvPr>
        </p:nvSpPr>
        <p:spPr/>
        <p:txBody>
          <a:bodyPr>
            <a:normAutofit fontScale="92500" lnSpcReduction="10000"/>
          </a:bodyPr>
          <a:lstStyle/>
          <a:p>
            <a:pPr marL="0" indent="0">
              <a:buNone/>
            </a:pPr>
            <a:r>
              <a:rPr lang="en-US" dirty="0"/>
              <a:t>JSF application is similar to any other Java technology-based web application; it runs in a Java servlet container, and contains:</a:t>
            </a:r>
          </a:p>
          <a:p>
            <a:r>
              <a:rPr lang="en-US" dirty="0"/>
              <a:t>JavaBeans components as models containing application-specific functionality an data.</a:t>
            </a:r>
          </a:p>
          <a:p>
            <a:r>
              <a:rPr lang="en-US" dirty="0"/>
              <a:t>A custom tag library representing event handlers and validators.</a:t>
            </a:r>
          </a:p>
          <a:p>
            <a:r>
              <a:rPr lang="en-US" dirty="0"/>
              <a:t>A custom tag library for rendering UI components </a:t>
            </a:r>
          </a:p>
          <a:p>
            <a:r>
              <a:rPr lang="en-US" dirty="0"/>
              <a:t>UI components represented as stateful objects on the server</a:t>
            </a:r>
          </a:p>
          <a:p>
            <a:r>
              <a:rPr lang="en-US" dirty="0"/>
              <a:t>Server-side helper classes</a:t>
            </a:r>
          </a:p>
          <a:p>
            <a:r>
              <a:rPr lang="en-US" dirty="0"/>
              <a:t>Validators, event handlers, and navigation handlers</a:t>
            </a:r>
          </a:p>
          <a:p>
            <a:r>
              <a:rPr lang="en-US" dirty="0"/>
              <a:t>Application configuration resource file for configuring application resources</a:t>
            </a:r>
          </a:p>
          <a:p>
            <a:pPr marL="0" indent="0">
              <a:buNone/>
            </a:pPr>
            <a:r>
              <a:rPr lang="en-US" dirty="0"/>
              <a:t>There are controllers which can be used to perform user actions. UI can be created by web page authors and the business logic can be utilized by managed beans.</a:t>
            </a:r>
          </a:p>
        </p:txBody>
      </p:sp>
    </p:spTree>
    <p:extLst>
      <p:ext uri="{BB962C8B-B14F-4D97-AF65-F5344CB8AC3E}">
        <p14:creationId xmlns:p14="http://schemas.microsoft.com/office/powerpoint/2010/main" val="21864302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938FE-A4FC-4BAF-B210-C9B18CD71EC2}"/>
              </a:ext>
            </a:extLst>
          </p:cNvPr>
          <p:cNvSpPr>
            <a:spLocks noGrp="1"/>
          </p:cNvSpPr>
          <p:nvPr>
            <p:ph type="title"/>
          </p:nvPr>
        </p:nvSpPr>
        <p:spPr/>
        <p:txBody>
          <a:bodyPr/>
          <a:lstStyle/>
          <a:p>
            <a:r>
              <a:rPr lang="en-US" dirty="0"/>
              <a:t>Components of a JSF Application</a:t>
            </a:r>
          </a:p>
        </p:txBody>
      </p:sp>
      <p:sp>
        <p:nvSpPr>
          <p:cNvPr id="3" name="Content Placeholder 2">
            <a:extLst>
              <a:ext uri="{FF2B5EF4-FFF2-40B4-BE49-F238E27FC236}">
                <a16:creationId xmlns:a16="http://schemas.microsoft.com/office/drawing/2014/main" id="{B125684F-527C-4AB8-A39D-3032F68B57F9}"/>
              </a:ext>
            </a:extLst>
          </p:cNvPr>
          <p:cNvSpPr>
            <a:spLocks noGrp="1"/>
          </p:cNvSpPr>
          <p:nvPr>
            <p:ph idx="1"/>
          </p:nvPr>
        </p:nvSpPr>
        <p:spPr/>
        <p:txBody>
          <a:bodyPr/>
          <a:lstStyle/>
          <a:p>
            <a:r>
              <a:rPr lang="en-US" dirty="0"/>
              <a:t>A set of web pages to layout UI components</a:t>
            </a:r>
          </a:p>
          <a:p>
            <a:r>
              <a:rPr lang="en-US" dirty="0"/>
              <a:t>A set of managed beans</a:t>
            </a:r>
          </a:p>
          <a:p>
            <a:r>
              <a:rPr lang="en-US" dirty="0"/>
              <a:t>A web deployment descriptor (web.xml)</a:t>
            </a:r>
          </a:p>
          <a:p>
            <a:r>
              <a:rPr lang="en-US" dirty="0"/>
              <a:t>Optionally</a:t>
            </a:r>
          </a:p>
          <a:p>
            <a:pPr lvl="1"/>
            <a:r>
              <a:rPr lang="en-US" dirty="0"/>
              <a:t>Application configuration files (faces-config.xml)</a:t>
            </a:r>
          </a:p>
          <a:p>
            <a:pPr lvl="1"/>
            <a:r>
              <a:rPr lang="en-US" dirty="0"/>
              <a:t>Custom objects, components, custom tags and validators</a:t>
            </a:r>
          </a:p>
        </p:txBody>
      </p:sp>
    </p:spTree>
    <p:extLst>
      <p:ext uri="{BB962C8B-B14F-4D97-AF65-F5344CB8AC3E}">
        <p14:creationId xmlns:p14="http://schemas.microsoft.com/office/powerpoint/2010/main" val="41723562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16C64-B4B8-420D-8677-3B159174AB2E}"/>
              </a:ext>
            </a:extLst>
          </p:cNvPr>
          <p:cNvSpPr>
            <a:spLocks noGrp="1"/>
          </p:cNvSpPr>
          <p:nvPr>
            <p:ph type="title"/>
          </p:nvPr>
        </p:nvSpPr>
        <p:spPr/>
        <p:txBody>
          <a:bodyPr/>
          <a:lstStyle/>
          <a:p>
            <a:r>
              <a:rPr lang="en-US" dirty="0" err="1"/>
              <a:t>jSF</a:t>
            </a:r>
            <a:r>
              <a:rPr lang="en-US" dirty="0"/>
              <a:t> resources</a:t>
            </a:r>
          </a:p>
        </p:txBody>
      </p:sp>
      <p:sp>
        <p:nvSpPr>
          <p:cNvPr id="3" name="Content Placeholder 2">
            <a:extLst>
              <a:ext uri="{FF2B5EF4-FFF2-40B4-BE49-F238E27FC236}">
                <a16:creationId xmlns:a16="http://schemas.microsoft.com/office/drawing/2014/main" id="{BE35FC04-81BA-4D0B-84B5-83DE838FBA0A}"/>
              </a:ext>
            </a:extLst>
          </p:cNvPr>
          <p:cNvSpPr>
            <a:spLocks noGrp="1"/>
          </p:cNvSpPr>
          <p:nvPr>
            <p:ph idx="1"/>
          </p:nvPr>
        </p:nvSpPr>
        <p:spPr/>
        <p:txBody>
          <a:bodyPr/>
          <a:lstStyle/>
          <a:p>
            <a:r>
              <a:rPr lang="en-US" dirty="0"/>
              <a:t>The Official web site for JSF is </a:t>
            </a:r>
            <a:r>
              <a:rPr lang="en-US" dirty="0">
                <a:hlinkClick r:id="rId3"/>
              </a:rPr>
              <a:t>http://goo.gl/ktMFjL</a:t>
            </a:r>
            <a:r>
              <a:rPr lang="en-US" dirty="0"/>
              <a:t> </a:t>
            </a:r>
          </a:p>
          <a:p>
            <a:r>
              <a:rPr lang="en-US" dirty="0"/>
              <a:t>Contains tutorials, documentation and articles</a:t>
            </a:r>
          </a:p>
        </p:txBody>
      </p:sp>
    </p:spTree>
    <p:extLst>
      <p:ext uri="{BB962C8B-B14F-4D97-AF65-F5344CB8AC3E}">
        <p14:creationId xmlns:p14="http://schemas.microsoft.com/office/powerpoint/2010/main" val="1889728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B7F0-B456-485B-951E-F6A7AE0964CC}"/>
              </a:ext>
            </a:extLst>
          </p:cNvPr>
          <p:cNvSpPr>
            <a:spLocks noGrp="1"/>
          </p:cNvSpPr>
          <p:nvPr>
            <p:ph type="title"/>
          </p:nvPr>
        </p:nvSpPr>
        <p:spPr/>
        <p:txBody>
          <a:bodyPr/>
          <a:lstStyle/>
          <a:p>
            <a:r>
              <a:rPr lang="en-US" b="1" dirty="0"/>
              <a:t>Java Servlet Example (cont.) </a:t>
            </a:r>
            <a:endParaRPr lang="en-US" dirty="0"/>
          </a:p>
        </p:txBody>
      </p:sp>
      <p:pic>
        <p:nvPicPr>
          <p:cNvPr id="5" name="Content Placeholder 4">
            <a:extLst>
              <a:ext uri="{FF2B5EF4-FFF2-40B4-BE49-F238E27FC236}">
                <a16:creationId xmlns:a16="http://schemas.microsoft.com/office/drawing/2014/main" id="{3B2901E1-A39C-4D8D-8D3D-6CFA490CC4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5870" y="1863011"/>
            <a:ext cx="7740260" cy="4510357"/>
          </a:xfrm>
        </p:spPr>
      </p:pic>
    </p:spTree>
    <p:extLst>
      <p:ext uri="{BB962C8B-B14F-4D97-AF65-F5344CB8AC3E}">
        <p14:creationId xmlns:p14="http://schemas.microsoft.com/office/powerpoint/2010/main" val="517343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5BEF-99F7-404D-B22F-E23C6F6349F9}"/>
              </a:ext>
            </a:extLst>
          </p:cNvPr>
          <p:cNvSpPr>
            <a:spLocks noGrp="1"/>
          </p:cNvSpPr>
          <p:nvPr>
            <p:ph type="title"/>
          </p:nvPr>
        </p:nvSpPr>
        <p:spPr/>
        <p:txBody>
          <a:bodyPr/>
          <a:lstStyle/>
          <a:p>
            <a:r>
              <a:rPr lang="en-US" dirty="0"/>
              <a:t>The First JSF example: </a:t>
            </a:r>
            <a:r>
              <a:rPr lang="en-US" dirty="0">
                <a:sym typeface="Wingdings" panose="05000000000000000000" pitchFamily="2" charset="2"/>
              </a:rPr>
              <a:t>(web.xml)</a:t>
            </a:r>
            <a:endParaRPr lang="en-US" dirty="0"/>
          </a:p>
        </p:txBody>
      </p:sp>
      <p:pic>
        <p:nvPicPr>
          <p:cNvPr id="4" name="Content Placeholder 3">
            <a:extLst>
              <a:ext uri="{FF2B5EF4-FFF2-40B4-BE49-F238E27FC236}">
                <a16:creationId xmlns:a16="http://schemas.microsoft.com/office/drawing/2014/main" id="{D30C9D43-788F-4363-AF11-DAD3E88008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3600" y="1933555"/>
            <a:ext cx="6973755" cy="4574027"/>
          </a:xfrm>
        </p:spPr>
      </p:pic>
      <p:sp>
        <p:nvSpPr>
          <p:cNvPr id="6" name="Rectangle 5">
            <a:extLst>
              <a:ext uri="{FF2B5EF4-FFF2-40B4-BE49-F238E27FC236}">
                <a16:creationId xmlns:a16="http://schemas.microsoft.com/office/drawing/2014/main" id="{44C582E0-EF13-4D16-AB65-B8FA6656A948}"/>
              </a:ext>
            </a:extLst>
          </p:cNvPr>
          <p:cNvSpPr/>
          <p:nvPr/>
        </p:nvSpPr>
        <p:spPr>
          <a:xfrm>
            <a:off x="2542461" y="5575708"/>
            <a:ext cx="4451897" cy="79766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TextBox 6">
            <a:extLst>
              <a:ext uri="{FF2B5EF4-FFF2-40B4-BE49-F238E27FC236}">
                <a16:creationId xmlns:a16="http://schemas.microsoft.com/office/drawing/2014/main" id="{4D4430B9-FAAF-4610-98F9-018814E705A0}"/>
              </a:ext>
            </a:extLst>
          </p:cNvPr>
          <p:cNvSpPr txBox="1"/>
          <p:nvPr/>
        </p:nvSpPr>
        <p:spPr>
          <a:xfrm>
            <a:off x="7089874" y="5789872"/>
            <a:ext cx="1829861" cy="369332"/>
          </a:xfrm>
          <a:prstGeom prst="rect">
            <a:avLst/>
          </a:prstGeom>
          <a:noFill/>
        </p:spPr>
        <p:txBody>
          <a:bodyPr wrap="none" rtlCol="0">
            <a:spAutoFit/>
          </a:bodyPr>
          <a:lstStyle/>
          <a:p>
            <a:pPr algn="ctr"/>
            <a:r>
              <a:rPr lang="en-US" dirty="0"/>
              <a:t>Welcome Page</a:t>
            </a:r>
          </a:p>
        </p:txBody>
      </p:sp>
      <p:pic>
        <p:nvPicPr>
          <p:cNvPr id="9" name="Picture 8">
            <a:extLst>
              <a:ext uri="{FF2B5EF4-FFF2-40B4-BE49-F238E27FC236}">
                <a16:creationId xmlns:a16="http://schemas.microsoft.com/office/drawing/2014/main" id="{27CC9579-DE28-4E9F-A70C-599D3780A9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0906" y="1933555"/>
            <a:ext cx="2275689" cy="3959956"/>
          </a:xfrm>
          <a:prstGeom prst="rect">
            <a:avLst/>
          </a:prstGeom>
        </p:spPr>
      </p:pic>
      <p:sp>
        <p:nvSpPr>
          <p:cNvPr id="10" name="Rectangle 9">
            <a:extLst>
              <a:ext uri="{FF2B5EF4-FFF2-40B4-BE49-F238E27FC236}">
                <a16:creationId xmlns:a16="http://schemas.microsoft.com/office/drawing/2014/main" id="{1BC95AB6-86BD-4A89-AD1C-DE67E8CC3B9A}"/>
              </a:ext>
            </a:extLst>
          </p:cNvPr>
          <p:cNvSpPr/>
          <p:nvPr/>
        </p:nvSpPr>
        <p:spPr>
          <a:xfrm>
            <a:off x="9849853" y="2630905"/>
            <a:ext cx="1632012" cy="497306"/>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841820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5BEF-99F7-404D-B22F-E23C6F6349F9}"/>
              </a:ext>
            </a:extLst>
          </p:cNvPr>
          <p:cNvSpPr>
            <a:spLocks noGrp="1"/>
          </p:cNvSpPr>
          <p:nvPr>
            <p:ph type="title"/>
          </p:nvPr>
        </p:nvSpPr>
        <p:spPr/>
        <p:txBody>
          <a:bodyPr/>
          <a:lstStyle/>
          <a:p>
            <a:r>
              <a:rPr lang="en-US" dirty="0"/>
              <a:t>The First JSF example: </a:t>
            </a:r>
            <a:r>
              <a:rPr lang="en-US" dirty="0">
                <a:sym typeface="Wingdings" panose="05000000000000000000" pitchFamily="2" charset="2"/>
              </a:rPr>
              <a:t>(</a:t>
            </a:r>
            <a:r>
              <a:rPr lang="en-US" dirty="0" err="1">
                <a:sym typeface="Wingdings" panose="05000000000000000000" pitchFamily="2" charset="2"/>
              </a:rPr>
              <a:t>index.xhtml</a:t>
            </a:r>
            <a:r>
              <a:rPr lang="en-US" dirty="0">
                <a:sym typeface="Wingdings" panose="05000000000000000000" pitchFamily="2" charset="2"/>
              </a:rPr>
              <a:t>)</a:t>
            </a:r>
            <a:endParaRPr lang="en-US" dirty="0"/>
          </a:p>
        </p:txBody>
      </p:sp>
      <p:pic>
        <p:nvPicPr>
          <p:cNvPr id="4" name="Content Placeholder 3">
            <a:extLst>
              <a:ext uri="{FF2B5EF4-FFF2-40B4-BE49-F238E27FC236}">
                <a16:creationId xmlns:a16="http://schemas.microsoft.com/office/drawing/2014/main" id="{D8C8BEF1-CFEA-437F-A2BF-E05B1FB3DE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374384"/>
            <a:ext cx="9553563" cy="3865995"/>
          </a:xfrm>
        </p:spPr>
      </p:pic>
      <p:pic>
        <p:nvPicPr>
          <p:cNvPr id="7" name="Picture 6">
            <a:hlinkClick r:id="rId3"/>
            <a:extLst>
              <a:ext uri="{FF2B5EF4-FFF2-40B4-BE49-F238E27FC236}">
                <a16:creationId xmlns:a16="http://schemas.microsoft.com/office/drawing/2014/main" id="{480E52ED-55C4-4192-9FA0-CFF6925083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0103" y="1982735"/>
            <a:ext cx="2544344" cy="1185874"/>
          </a:xfrm>
          <a:prstGeom prst="rect">
            <a:avLst/>
          </a:prstGeom>
        </p:spPr>
      </p:pic>
      <p:pic>
        <p:nvPicPr>
          <p:cNvPr id="11" name="Picture 10">
            <a:extLst>
              <a:ext uri="{FF2B5EF4-FFF2-40B4-BE49-F238E27FC236}">
                <a16:creationId xmlns:a16="http://schemas.microsoft.com/office/drawing/2014/main" id="{BD874632-2591-413D-9EB0-C7FE96D3AC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90103" y="3429000"/>
            <a:ext cx="2393179" cy="1185874"/>
          </a:xfrm>
          <a:prstGeom prst="rect">
            <a:avLst/>
          </a:prstGeom>
        </p:spPr>
      </p:pic>
    </p:spTree>
    <p:extLst>
      <p:ext uri="{BB962C8B-B14F-4D97-AF65-F5344CB8AC3E}">
        <p14:creationId xmlns:p14="http://schemas.microsoft.com/office/powerpoint/2010/main" val="38699515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5BEF-99F7-404D-B22F-E23C6F6349F9}"/>
              </a:ext>
            </a:extLst>
          </p:cNvPr>
          <p:cNvSpPr>
            <a:spLocks noGrp="1"/>
          </p:cNvSpPr>
          <p:nvPr>
            <p:ph type="title"/>
          </p:nvPr>
        </p:nvSpPr>
        <p:spPr/>
        <p:txBody>
          <a:bodyPr/>
          <a:lstStyle/>
          <a:p>
            <a:r>
              <a:rPr lang="en-US" dirty="0"/>
              <a:t>The First JSF example: </a:t>
            </a:r>
            <a:r>
              <a:rPr lang="en-US" dirty="0">
                <a:sym typeface="Wingdings" panose="05000000000000000000" pitchFamily="2" charset="2"/>
              </a:rPr>
              <a:t>(User.java)</a:t>
            </a:r>
            <a:endParaRPr lang="en-US" dirty="0"/>
          </a:p>
        </p:txBody>
      </p:sp>
      <p:sp>
        <p:nvSpPr>
          <p:cNvPr id="5" name="Content Placeholder 4">
            <a:extLst>
              <a:ext uri="{FF2B5EF4-FFF2-40B4-BE49-F238E27FC236}">
                <a16:creationId xmlns:a16="http://schemas.microsoft.com/office/drawing/2014/main" id="{7C54AA49-C911-41AC-AA2B-0522E78FBE5F}"/>
              </a:ext>
            </a:extLst>
          </p:cNvPr>
          <p:cNvSpPr>
            <a:spLocks noGrp="1"/>
          </p:cNvSpPr>
          <p:nvPr>
            <p:ph idx="1"/>
          </p:nvPr>
        </p:nvSpPr>
        <p:spPr/>
        <p:txBody>
          <a:bodyPr/>
          <a:lstStyle/>
          <a:p>
            <a:r>
              <a:rPr lang="en-US" dirty="0" err="1"/>
              <a:t>ManagedBean</a:t>
            </a:r>
            <a:endParaRPr lang="en-US" dirty="0"/>
          </a:p>
        </p:txBody>
      </p:sp>
      <p:pic>
        <p:nvPicPr>
          <p:cNvPr id="7" name="Picture 6">
            <a:extLst>
              <a:ext uri="{FF2B5EF4-FFF2-40B4-BE49-F238E27FC236}">
                <a16:creationId xmlns:a16="http://schemas.microsoft.com/office/drawing/2014/main" id="{09C8A6F7-B50C-4F63-89BC-746F267E21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1650" y="2121408"/>
            <a:ext cx="5761714" cy="4251960"/>
          </a:xfrm>
          <a:prstGeom prst="rect">
            <a:avLst/>
          </a:prstGeom>
        </p:spPr>
      </p:pic>
      <p:pic>
        <p:nvPicPr>
          <p:cNvPr id="9" name="Picture 8">
            <a:extLst>
              <a:ext uri="{FF2B5EF4-FFF2-40B4-BE49-F238E27FC236}">
                <a16:creationId xmlns:a16="http://schemas.microsoft.com/office/drawing/2014/main" id="{98A52B4C-8FA8-436B-A095-5DB96427C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98" y="3179982"/>
            <a:ext cx="3279609" cy="1933643"/>
          </a:xfrm>
          <a:prstGeom prst="rect">
            <a:avLst/>
          </a:prstGeom>
        </p:spPr>
      </p:pic>
      <p:sp>
        <p:nvSpPr>
          <p:cNvPr id="10" name="Rectangle 9">
            <a:extLst>
              <a:ext uri="{FF2B5EF4-FFF2-40B4-BE49-F238E27FC236}">
                <a16:creationId xmlns:a16="http://schemas.microsoft.com/office/drawing/2014/main" id="{71B45702-EC0F-443E-B79D-24113CE383AD}"/>
              </a:ext>
            </a:extLst>
          </p:cNvPr>
          <p:cNvSpPr/>
          <p:nvPr/>
        </p:nvSpPr>
        <p:spPr>
          <a:xfrm>
            <a:off x="1063752" y="4247388"/>
            <a:ext cx="2385301" cy="741708"/>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4312999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5BEF-99F7-404D-B22F-E23C6F6349F9}"/>
              </a:ext>
            </a:extLst>
          </p:cNvPr>
          <p:cNvSpPr>
            <a:spLocks noGrp="1"/>
          </p:cNvSpPr>
          <p:nvPr>
            <p:ph type="title"/>
          </p:nvPr>
        </p:nvSpPr>
        <p:spPr>
          <a:xfrm>
            <a:off x="652752" y="187211"/>
            <a:ext cx="11198485" cy="1609344"/>
          </a:xfrm>
        </p:spPr>
        <p:txBody>
          <a:bodyPr/>
          <a:lstStyle/>
          <a:p>
            <a:r>
              <a:rPr lang="en-US" dirty="0"/>
              <a:t>The First JSF example: </a:t>
            </a:r>
            <a:r>
              <a:rPr lang="en-US" dirty="0">
                <a:sym typeface="Wingdings" panose="05000000000000000000" pitchFamily="2" charset="2"/>
              </a:rPr>
              <a:t>(</a:t>
            </a:r>
            <a:r>
              <a:rPr lang="en-US" altLang="zh-CN" dirty="0">
                <a:sym typeface="Wingdings" panose="05000000000000000000" pitchFamily="2" charset="2"/>
              </a:rPr>
              <a:t>FormController</a:t>
            </a:r>
            <a:r>
              <a:rPr lang="en-US" dirty="0">
                <a:sym typeface="Wingdings" panose="05000000000000000000" pitchFamily="2" charset="2"/>
              </a:rPr>
              <a:t>.java)</a:t>
            </a:r>
            <a:endParaRPr lang="en-US" dirty="0"/>
          </a:p>
        </p:txBody>
      </p:sp>
      <p:sp>
        <p:nvSpPr>
          <p:cNvPr id="5" name="Content Placeholder 4">
            <a:extLst>
              <a:ext uri="{FF2B5EF4-FFF2-40B4-BE49-F238E27FC236}">
                <a16:creationId xmlns:a16="http://schemas.microsoft.com/office/drawing/2014/main" id="{7C54AA49-C911-41AC-AA2B-0522E78FBE5F}"/>
              </a:ext>
            </a:extLst>
          </p:cNvPr>
          <p:cNvSpPr>
            <a:spLocks noGrp="1"/>
          </p:cNvSpPr>
          <p:nvPr>
            <p:ph idx="1"/>
          </p:nvPr>
        </p:nvSpPr>
        <p:spPr/>
        <p:txBody>
          <a:bodyPr/>
          <a:lstStyle/>
          <a:p>
            <a:r>
              <a:rPr lang="en-US" dirty="0" err="1"/>
              <a:t>ManagedBean</a:t>
            </a:r>
            <a:endParaRPr lang="en-US" dirty="0"/>
          </a:p>
        </p:txBody>
      </p:sp>
      <p:pic>
        <p:nvPicPr>
          <p:cNvPr id="9" name="Picture 8">
            <a:extLst>
              <a:ext uri="{FF2B5EF4-FFF2-40B4-BE49-F238E27FC236}">
                <a16:creationId xmlns:a16="http://schemas.microsoft.com/office/drawing/2014/main" id="{98A52B4C-8FA8-436B-A095-5DB96427C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742" y="3651420"/>
            <a:ext cx="3279609" cy="1933643"/>
          </a:xfrm>
          <a:prstGeom prst="rect">
            <a:avLst/>
          </a:prstGeom>
        </p:spPr>
      </p:pic>
      <p:sp>
        <p:nvSpPr>
          <p:cNvPr id="10" name="Rectangle 9">
            <a:extLst>
              <a:ext uri="{FF2B5EF4-FFF2-40B4-BE49-F238E27FC236}">
                <a16:creationId xmlns:a16="http://schemas.microsoft.com/office/drawing/2014/main" id="{71B45702-EC0F-443E-B79D-24113CE383AD}"/>
              </a:ext>
            </a:extLst>
          </p:cNvPr>
          <p:cNvSpPr/>
          <p:nvPr/>
        </p:nvSpPr>
        <p:spPr>
          <a:xfrm>
            <a:off x="1063752" y="4090737"/>
            <a:ext cx="2707354" cy="68981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4" name="Picture 3">
            <a:extLst>
              <a:ext uri="{FF2B5EF4-FFF2-40B4-BE49-F238E27FC236}">
                <a16:creationId xmlns:a16="http://schemas.microsoft.com/office/drawing/2014/main" id="{C2F36141-0C26-461A-83A7-D0819C4B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6098" y="1876766"/>
            <a:ext cx="7913687" cy="4620287"/>
          </a:xfrm>
          <a:prstGeom prst="rect">
            <a:avLst/>
          </a:prstGeom>
        </p:spPr>
      </p:pic>
    </p:spTree>
    <p:extLst>
      <p:ext uri="{BB962C8B-B14F-4D97-AF65-F5344CB8AC3E}">
        <p14:creationId xmlns:p14="http://schemas.microsoft.com/office/powerpoint/2010/main" val="14843814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5BEF-99F7-404D-B22F-E23C6F6349F9}"/>
              </a:ext>
            </a:extLst>
          </p:cNvPr>
          <p:cNvSpPr>
            <a:spLocks noGrp="1"/>
          </p:cNvSpPr>
          <p:nvPr>
            <p:ph type="title"/>
          </p:nvPr>
        </p:nvSpPr>
        <p:spPr>
          <a:xfrm>
            <a:off x="652752" y="187211"/>
            <a:ext cx="11198485" cy="1609344"/>
          </a:xfrm>
        </p:spPr>
        <p:txBody>
          <a:bodyPr/>
          <a:lstStyle/>
          <a:p>
            <a:r>
              <a:rPr lang="en-US" dirty="0"/>
              <a:t>The First JSF example: </a:t>
            </a:r>
            <a:r>
              <a:rPr lang="en-US" dirty="0">
                <a:sym typeface="Wingdings" panose="05000000000000000000" pitchFamily="2" charset="2"/>
              </a:rPr>
              <a:t>(</a:t>
            </a:r>
            <a:r>
              <a:rPr lang="en-US" altLang="zh-CN" dirty="0" err="1">
                <a:sym typeface="Wingdings" panose="05000000000000000000" pitchFamily="2" charset="2"/>
              </a:rPr>
              <a:t>Response.xhtml</a:t>
            </a:r>
            <a:r>
              <a:rPr lang="en-US" dirty="0">
                <a:sym typeface="Wingdings" panose="05000000000000000000" pitchFamily="2" charset="2"/>
              </a:rPr>
              <a:t>)</a:t>
            </a:r>
            <a:endParaRPr lang="en-US" dirty="0"/>
          </a:p>
        </p:txBody>
      </p:sp>
      <p:pic>
        <p:nvPicPr>
          <p:cNvPr id="6" name="Picture 5">
            <a:extLst>
              <a:ext uri="{FF2B5EF4-FFF2-40B4-BE49-F238E27FC236}">
                <a16:creationId xmlns:a16="http://schemas.microsoft.com/office/drawing/2014/main" id="{3C8E2B5D-954F-4D72-AE04-CF3D103AC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058" y="2696999"/>
            <a:ext cx="2799666" cy="2546684"/>
          </a:xfrm>
          <a:prstGeom prst="rect">
            <a:avLst/>
          </a:prstGeom>
        </p:spPr>
      </p:pic>
      <p:sp>
        <p:nvSpPr>
          <p:cNvPr id="10" name="Rectangle 9">
            <a:extLst>
              <a:ext uri="{FF2B5EF4-FFF2-40B4-BE49-F238E27FC236}">
                <a16:creationId xmlns:a16="http://schemas.microsoft.com/office/drawing/2014/main" id="{71B45702-EC0F-443E-B79D-24113CE383AD}"/>
              </a:ext>
            </a:extLst>
          </p:cNvPr>
          <p:cNvSpPr/>
          <p:nvPr/>
        </p:nvSpPr>
        <p:spPr>
          <a:xfrm>
            <a:off x="1600270" y="4251159"/>
            <a:ext cx="2035454" cy="320842"/>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12" name="Picture 11">
            <a:extLst>
              <a:ext uri="{FF2B5EF4-FFF2-40B4-BE49-F238E27FC236}">
                <a16:creationId xmlns:a16="http://schemas.microsoft.com/office/drawing/2014/main" id="{AF4EF97A-7C50-4589-979B-48D57AC71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1710" y="3223835"/>
            <a:ext cx="8129527" cy="3064669"/>
          </a:xfrm>
          <a:prstGeom prst="rect">
            <a:avLst/>
          </a:prstGeom>
        </p:spPr>
      </p:pic>
      <p:pic>
        <p:nvPicPr>
          <p:cNvPr id="16" name="Picture 15">
            <a:extLst>
              <a:ext uri="{FF2B5EF4-FFF2-40B4-BE49-F238E27FC236}">
                <a16:creationId xmlns:a16="http://schemas.microsoft.com/office/drawing/2014/main" id="{348A46AD-103A-4A53-9BFB-BB56797B44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2856" y="1796555"/>
            <a:ext cx="3019846" cy="1838582"/>
          </a:xfrm>
          <a:prstGeom prst="rect">
            <a:avLst/>
          </a:prstGeom>
        </p:spPr>
      </p:pic>
    </p:spTree>
    <p:extLst>
      <p:ext uri="{BB962C8B-B14F-4D97-AF65-F5344CB8AC3E}">
        <p14:creationId xmlns:p14="http://schemas.microsoft.com/office/powerpoint/2010/main" val="3832274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C2F2C-B533-42E3-8666-4F78FE56137B}"/>
              </a:ext>
            </a:extLst>
          </p:cNvPr>
          <p:cNvSpPr>
            <a:spLocks noGrp="1"/>
          </p:cNvSpPr>
          <p:nvPr>
            <p:ph type="title"/>
          </p:nvPr>
        </p:nvSpPr>
        <p:spPr/>
        <p:txBody>
          <a:bodyPr/>
          <a:lstStyle/>
          <a:p>
            <a:r>
              <a:rPr lang="en-US" dirty="0"/>
              <a:t>JSF Page Structure</a:t>
            </a:r>
          </a:p>
        </p:txBody>
      </p:sp>
      <p:sp>
        <p:nvSpPr>
          <p:cNvPr id="3" name="Content Placeholder 2">
            <a:extLst>
              <a:ext uri="{FF2B5EF4-FFF2-40B4-BE49-F238E27FC236}">
                <a16:creationId xmlns:a16="http://schemas.microsoft.com/office/drawing/2014/main" id="{A1E08F45-9267-470B-8A62-5FE74453AE9D}"/>
              </a:ext>
            </a:extLst>
          </p:cNvPr>
          <p:cNvSpPr>
            <a:spLocks noGrp="1"/>
          </p:cNvSpPr>
          <p:nvPr>
            <p:ph idx="1"/>
          </p:nvPr>
        </p:nvSpPr>
        <p:spPr/>
        <p:txBody>
          <a:bodyPr/>
          <a:lstStyle/>
          <a:p>
            <a:r>
              <a:rPr lang="en-US" dirty="0"/>
              <a:t>Most common configuration is to use .</a:t>
            </a:r>
            <a:r>
              <a:rPr lang="en-US" b="1" dirty="0" err="1">
                <a:solidFill>
                  <a:srgbClr val="00B0F0"/>
                </a:solidFill>
                <a:latin typeface="Consolas" panose="020B0609020204030204" pitchFamily="49" charset="0"/>
              </a:rPr>
              <a:t>xhtml</a:t>
            </a:r>
            <a:r>
              <a:rPr lang="en-US" dirty="0"/>
              <a:t> file extension.</a:t>
            </a:r>
          </a:p>
          <a:p>
            <a:r>
              <a:rPr lang="en-US" dirty="0"/>
              <a:t>HTML page with special JSF tags</a:t>
            </a:r>
          </a:p>
          <a:p>
            <a:endParaRPr lang="en-US" dirty="0"/>
          </a:p>
        </p:txBody>
      </p:sp>
      <p:sp>
        <p:nvSpPr>
          <p:cNvPr id="4" name="Rectangle: Rounded Corners 3">
            <a:extLst>
              <a:ext uri="{FF2B5EF4-FFF2-40B4-BE49-F238E27FC236}">
                <a16:creationId xmlns:a16="http://schemas.microsoft.com/office/drawing/2014/main" id="{D6FA98B2-4A18-46FC-A6A4-3AD666E2566B}"/>
              </a:ext>
            </a:extLst>
          </p:cNvPr>
          <p:cNvSpPr/>
          <p:nvPr/>
        </p:nvSpPr>
        <p:spPr>
          <a:xfrm>
            <a:off x="6096000" y="2887579"/>
            <a:ext cx="4764505" cy="3485789"/>
          </a:xfrm>
          <a:prstGeom prst="roundRect">
            <a:avLst/>
          </a:prstGeom>
          <a:solidFill>
            <a:schemeClr val="bg1">
              <a:lumMod val="8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2800" b="1" dirty="0">
                <a:solidFill>
                  <a:schemeClr val="tx1">
                    <a:lumMod val="95000"/>
                    <a:lumOff val="5000"/>
                  </a:schemeClr>
                </a:solidFill>
                <a:latin typeface="Consolas" panose="020B0609020204030204" pitchFamily="49" charset="0"/>
              </a:rPr>
              <a:t>&lt;html&gt;</a:t>
            </a:r>
          </a:p>
          <a:p>
            <a:pPr lvl="1"/>
            <a:r>
              <a:rPr lang="en-US" sz="2800" b="1" dirty="0">
                <a:solidFill>
                  <a:schemeClr val="tx1">
                    <a:lumMod val="95000"/>
                    <a:lumOff val="5000"/>
                  </a:schemeClr>
                </a:solidFill>
                <a:latin typeface="Consolas" panose="020B0609020204030204" pitchFamily="49" charset="0"/>
              </a:rPr>
              <a:t>… regular html …</a:t>
            </a:r>
          </a:p>
          <a:p>
            <a:pPr lvl="1"/>
            <a:r>
              <a:rPr lang="en-US" sz="2800" b="1" dirty="0">
                <a:solidFill>
                  <a:srgbClr val="0070C0"/>
                </a:solidFill>
                <a:latin typeface="Consolas" panose="020B0609020204030204" pitchFamily="49" charset="0"/>
              </a:rPr>
              <a:t>… JSF tags …</a:t>
            </a:r>
          </a:p>
          <a:p>
            <a:pPr lvl="1"/>
            <a:r>
              <a:rPr lang="en-US" sz="2800" b="1" dirty="0">
                <a:solidFill>
                  <a:schemeClr val="tx1">
                    <a:lumMod val="95000"/>
                    <a:lumOff val="5000"/>
                  </a:schemeClr>
                </a:solidFill>
                <a:latin typeface="Consolas" panose="020B0609020204030204" pitchFamily="49" charset="0"/>
              </a:rPr>
              <a:t>… more html …</a:t>
            </a:r>
          </a:p>
          <a:p>
            <a:r>
              <a:rPr lang="en-US" sz="2800" b="1" dirty="0">
                <a:solidFill>
                  <a:schemeClr val="tx1">
                    <a:lumMod val="95000"/>
                    <a:lumOff val="5000"/>
                  </a:schemeClr>
                </a:solidFill>
                <a:latin typeface="Consolas" panose="020B0609020204030204" pitchFamily="49" charset="0"/>
              </a:rPr>
              <a:t>&lt;/html&gt;</a:t>
            </a:r>
          </a:p>
        </p:txBody>
      </p:sp>
    </p:spTree>
    <p:extLst>
      <p:ext uri="{BB962C8B-B14F-4D97-AF65-F5344CB8AC3E}">
        <p14:creationId xmlns:p14="http://schemas.microsoft.com/office/powerpoint/2010/main" val="34020011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2446-B02F-4E01-803B-8956FD85514C}"/>
              </a:ext>
            </a:extLst>
          </p:cNvPr>
          <p:cNvSpPr>
            <a:spLocks noGrp="1"/>
          </p:cNvSpPr>
          <p:nvPr>
            <p:ph type="title"/>
          </p:nvPr>
        </p:nvSpPr>
        <p:spPr/>
        <p:txBody>
          <a:bodyPr/>
          <a:lstStyle/>
          <a:p>
            <a:r>
              <a:rPr lang="en-US" altLang="zh-CN" dirty="0"/>
              <a:t>What are all these JSF HTML tags?</a:t>
            </a:r>
            <a:endParaRPr lang="en-US" dirty="0"/>
          </a:p>
        </p:txBody>
      </p:sp>
      <p:sp>
        <p:nvSpPr>
          <p:cNvPr id="3" name="Content Placeholder 2">
            <a:extLst>
              <a:ext uri="{FF2B5EF4-FFF2-40B4-BE49-F238E27FC236}">
                <a16:creationId xmlns:a16="http://schemas.microsoft.com/office/drawing/2014/main" id="{700F3EB7-8B70-4D31-BE57-ED7156AECB32}"/>
              </a:ext>
            </a:extLst>
          </p:cNvPr>
          <p:cNvSpPr>
            <a:spLocks noGrp="1"/>
          </p:cNvSpPr>
          <p:nvPr>
            <p:ph idx="1"/>
          </p:nvPr>
        </p:nvSpPr>
        <p:spPr/>
        <p:txBody>
          <a:bodyPr/>
          <a:lstStyle/>
          <a:p>
            <a:r>
              <a:rPr lang="en-US" dirty="0"/>
              <a:t>When you build JSF Pages most of the HTML tags have been replaced with an equivalent JSF tag.</a:t>
            </a:r>
          </a:p>
          <a:p>
            <a:r>
              <a:rPr lang="en-US" dirty="0"/>
              <a:t>The JSF tags are generally pretty similar to their equivalent HTML tag but add support for data binding, AJAX, etc.</a:t>
            </a:r>
          </a:p>
          <a:p>
            <a:r>
              <a:rPr lang="en-US" dirty="0"/>
              <a:t>Remember JSF DOES NOT have to render HTML so these tags are "wrapper" classes over what they ultimately render. </a:t>
            </a:r>
          </a:p>
          <a:p>
            <a:r>
              <a:rPr lang="en-US" dirty="0"/>
              <a:t>One of the better resources to learn Enterprise Java is </a:t>
            </a:r>
            <a:r>
              <a:rPr lang="en-US" altLang="zh-CN" dirty="0"/>
              <a:t>from the Oracle Tutorials.</a:t>
            </a:r>
          </a:p>
          <a:p>
            <a:r>
              <a:rPr lang="en-US" dirty="0"/>
              <a:t>For Java EE 7 go to: </a:t>
            </a:r>
            <a:r>
              <a:rPr lang="en-US" dirty="0">
                <a:hlinkClick r:id="rId2"/>
              </a:rPr>
              <a:t>https://docs.oracle.com/javaee/7/tutorial/index.html</a:t>
            </a:r>
            <a:r>
              <a:rPr lang="en-US" dirty="0"/>
              <a:t> </a:t>
            </a:r>
          </a:p>
          <a:p>
            <a:r>
              <a:rPr lang="en-US" dirty="0"/>
              <a:t>For Java EE 8 go to: </a:t>
            </a:r>
            <a:r>
              <a:rPr lang="en-US" dirty="0">
                <a:hlinkClick r:id="rId3"/>
              </a:rPr>
              <a:t>https://javaee.github.io/tutorial/toc.html</a:t>
            </a:r>
            <a:r>
              <a:rPr lang="en-US" dirty="0"/>
              <a:t> </a:t>
            </a:r>
          </a:p>
        </p:txBody>
      </p:sp>
    </p:spTree>
    <p:extLst>
      <p:ext uri="{BB962C8B-B14F-4D97-AF65-F5344CB8AC3E}">
        <p14:creationId xmlns:p14="http://schemas.microsoft.com/office/powerpoint/2010/main" val="1548660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C60E2-6839-4D29-AD02-964EAC70F6AC}"/>
              </a:ext>
            </a:extLst>
          </p:cNvPr>
          <p:cNvSpPr>
            <a:spLocks noGrp="1"/>
          </p:cNvSpPr>
          <p:nvPr>
            <p:ph type="title"/>
          </p:nvPr>
        </p:nvSpPr>
        <p:spPr/>
        <p:txBody>
          <a:bodyPr/>
          <a:lstStyle/>
          <a:p>
            <a:r>
              <a:rPr lang="en-US" dirty="0"/>
              <a:t>Managed beans</a:t>
            </a:r>
          </a:p>
        </p:txBody>
      </p:sp>
      <p:sp>
        <p:nvSpPr>
          <p:cNvPr id="3" name="Content Placeholder 2">
            <a:extLst>
              <a:ext uri="{FF2B5EF4-FFF2-40B4-BE49-F238E27FC236}">
                <a16:creationId xmlns:a16="http://schemas.microsoft.com/office/drawing/2014/main" id="{60CCF89F-4887-41AF-9AC2-129AF62D1CAB}"/>
              </a:ext>
            </a:extLst>
          </p:cNvPr>
          <p:cNvSpPr>
            <a:spLocks noGrp="1"/>
          </p:cNvSpPr>
          <p:nvPr>
            <p:ph idx="1"/>
          </p:nvPr>
        </p:nvSpPr>
        <p:spPr/>
        <p:txBody>
          <a:bodyPr/>
          <a:lstStyle/>
          <a:p>
            <a:r>
              <a:rPr lang="en-US" dirty="0"/>
              <a:t>What are Managed Beans?</a:t>
            </a:r>
          </a:p>
          <a:p>
            <a:pPr lvl="1"/>
            <a:r>
              <a:rPr lang="en-US" dirty="0"/>
              <a:t>A managed bean is a regular Java bean class.</a:t>
            </a:r>
          </a:p>
          <a:p>
            <a:pPr lvl="1"/>
            <a:r>
              <a:rPr lang="en-US" dirty="0"/>
              <a:t>Commonly used to hold form data</a:t>
            </a:r>
          </a:p>
          <a:p>
            <a:pPr lvl="1"/>
            <a:r>
              <a:rPr lang="en-US" dirty="0"/>
              <a:t>Can also contain business logic</a:t>
            </a:r>
          </a:p>
          <a:p>
            <a:pPr lvl="1"/>
            <a:r>
              <a:rPr lang="en-US" dirty="0"/>
              <a:t>Created and managed by JSF.</a:t>
            </a:r>
          </a:p>
        </p:txBody>
      </p:sp>
      <p:pic>
        <p:nvPicPr>
          <p:cNvPr id="6" name="Picture 5">
            <a:extLst>
              <a:ext uri="{FF2B5EF4-FFF2-40B4-BE49-F238E27FC236}">
                <a16:creationId xmlns:a16="http://schemas.microsoft.com/office/drawing/2014/main" id="{D496D58A-0755-4B53-A9ED-89482570D2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7777" y="275123"/>
            <a:ext cx="4428371" cy="3267996"/>
          </a:xfrm>
          <a:prstGeom prst="rect">
            <a:avLst/>
          </a:prstGeom>
        </p:spPr>
      </p:pic>
      <p:pic>
        <p:nvPicPr>
          <p:cNvPr id="7" name="Picture 6">
            <a:extLst>
              <a:ext uri="{FF2B5EF4-FFF2-40B4-BE49-F238E27FC236}">
                <a16:creationId xmlns:a16="http://schemas.microsoft.com/office/drawing/2014/main" id="{135A66DF-8049-4705-BC49-AF0319508C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5229" y="3752628"/>
            <a:ext cx="4677059" cy="2730630"/>
          </a:xfrm>
          <a:prstGeom prst="rect">
            <a:avLst/>
          </a:prstGeom>
        </p:spPr>
      </p:pic>
    </p:spTree>
    <p:extLst>
      <p:ext uri="{BB962C8B-B14F-4D97-AF65-F5344CB8AC3E}">
        <p14:creationId xmlns:p14="http://schemas.microsoft.com/office/powerpoint/2010/main" val="25628123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ACBEE-2BAD-4852-BFF0-196996C75D6F}"/>
              </a:ext>
            </a:extLst>
          </p:cNvPr>
          <p:cNvSpPr>
            <a:spLocks noGrp="1"/>
          </p:cNvSpPr>
          <p:nvPr>
            <p:ph type="title"/>
          </p:nvPr>
        </p:nvSpPr>
        <p:spPr/>
        <p:txBody>
          <a:bodyPr/>
          <a:lstStyle/>
          <a:p>
            <a:r>
              <a:rPr lang="en-US" dirty="0"/>
              <a:t>the significance of managed beans</a:t>
            </a:r>
          </a:p>
        </p:txBody>
      </p:sp>
      <p:sp>
        <p:nvSpPr>
          <p:cNvPr id="3" name="Content Placeholder 2">
            <a:extLst>
              <a:ext uri="{FF2B5EF4-FFF2-40B4-BE49-F238E27FC236}">
                <a16:creationId xmlns:a16="http://schemas.microsoft.com/office/drawing/2014/main" id="{4C70E79C-2771-448C-9958-2BE90B944ACC}"/>
              </a:ext>
            </a:extLst>
          </p:cNvPr>
          <p:cNvSpPr>
            <a:spLocks noGrp="1"/>
          </p:cNvSpPr>
          <p:nvPr>
            <p:ph idx="1"/>
          </p:nvPr>
        </p:nvSpPr>
        <p:spPr/>
        <p:txBody>
          <a:bodyPr/>
          <a:lstStyle/>
          <a:p>
            <a:r>
              <a:rPr lang="en-US" dirty="0"/>
              <a:t>Managed Beans are Java beans that comprise getter and setter methods</a:t>
            </a:r>
          </a:p>
          <a:p>
            <a:r>
              <a:rPr lang="en-US" dirty="0"/>
              <a:t>And have business logic designed in it. </a:t>
            </a:r>
          </a:p>
          <a:p>
            <a:r>
              <a:rPr lang="en-US" dirty="0"/>
              <a:t>They  may optionally have a backing bean. </a:t>
            </a:r>
          </a:p>
          <a:p>
            <a:r>
              <a:rPr lang="en-US" dirty="0"/>
              <a:t>They act as a Model for UI components in the MVC framework.</a:t>
            </a:r>
          </a:p>
        </p:txBody>
      </p:sp>
    </p:spTree>
    <p:extLst>
      <p:ext uri="{BB962C8B-B14F-4D97-AF65-F5344CB8AC3E}">
        <p14:creationId xmlns:p14="http://schemas.microsoft.com/office/powerpoint/2010/main" val="21450078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BEB2-9810-40FE-B7CB-19F8DEF2F10A}"/>
              </a:ext>
            </a:extLst>
          </p:cNvPr>
          <p:cNvSpPr>
            <a:spLocks noGrp="1"/>
          </p:cNvSpPr>
          <p:nvPr>
            <p:ph type="title"/>
          </p:nvPr>
        </p:nvSpPr>
        <p:spPr/>
        <p:txBody>
          <a:bodyPr/>
          <a:lstStyle/>
          <a:p>
            <a:r>
              <a:rPr lang="en-US" dirty="0"/>
              <a:t>Requirements for Managed beans</a:t>
            </a:r>
          </a:p>
        </p:txBody>
      </p:sp>
      <p:sp>
        <p:nvSpPr>
          <p:cNvPr id="3" name="Content Placeholder 2">
            <a:extLst>
              <a:ext uri="{FF2B5EF4-FFF2-40B4-BE49-F238E27FC236}">
                <a16:creationId xmlns:a16="http://schemas.microsoft.com/office/drawing/2014/main" id="{CFB5F788-62FA-422B-AC17-7F8E3100E1FD}"/>
              </a:ext>
            </a:extLst>
          </p:cNvPr>
          <p:cNvSpPr>
            <a:spLocks noGrp="1"/>
          </p:cNvSpPr>
          <p:nvPr>
            <p:ph idx="1"/>
          </p:nvPr>
        </p:nvSpPr>
        <p:spPr/>
        <p:txBody>
          <a:bodyPr/>
          <a:lstStyle/>
          <a:p>
            <a:r>
              <a:rPr lang="en-US" dirty="0"/>
              <a:t>Must follow these rules:</a:t>
            </a:r>
          </a:p>
          <a:p>
            <a:pPr lvl="1"/>
            <a:r>
              <a:rPr lang="en-US" dirty="0"/>
              <a:t>Public no-</a:t>
            </a:r>
            <a:r>
              <a:rPr lang="en-US" dirty="0" err="1"/>
              <a:t>arg</a:t>
            </a:r>
            <a:r>
              <a:rPr lang="en-US" dirty="0"/>
              <a:t> constructor</a:t>
            </a:r>
          </a:p>
          <a:p>
            <a:pPr lvl="1"/>
            <a:r>
              <a:rPr lang="en-US" dirty="0"/>
              <a:t>Expose properties via public getter/setter methods</a:t>
            </a:r>
          </a:p>
          <a:p>
            <a:r>
              <a:rPr lang="en-US" dirty="0"/>
              <a:t>JSF 2 added support for annotation </a:t>
            </a:r>
            <a:r>
              <a:rPr lang="en-US" b="1" dirty="0">
                <a:solidFill>
                  <a:srgbClr val="0070C0"/>
                </a:solidFill>
                <a:latin typeface="Consolas" panose="020B0609020204030204" pitchFamily="49" charset="0"/>
              </a:rPr>
              <a:t>@</a:t>
            </a:r>
            <a:r>
              <a:rPr lang="en-US" b="1" dirty="0" err="1">
                <a:solidFill>
                  <a:srgbClr val="0070C0"/>
                </a:solidFill>
                <a:latin typeface="Consolas" panose="020B0609020204030204" pitchFamily="49" charset="0"/>
              </a:rPr>
              <a:t>ManagedBean</a:t>
            </a:r>
            <a:endParaRPr lang="en-US" b="1" dirty="0">
              <a:solidFill>
                <a:srgbClr val="0070C0"/>
              </a:solidFill>
              <a:latin typeface="Consolas" panose="020B0609020204030204" pitchFamily="49" charset="0"/>
            </a:endParaRPr>
          </a:p>
          <a:p>
            <a:pPr lvl="1"/>
            <a:r>
              <a:rPr lang="en-US" dirty="0"/>
              <a:t>Need import </a:t>
            </a:r>
            <a:r>
              <a:rPr lang="en-US" b="1" dirty="0" err="1">
                <a:solidFill>
                  <a:srgbClr val="0070C0"/>
                </a:solidFill>
                <a:latin typeface="Consolas" panose="020B0609020204030204" pitchFamily="49" charset="0"/>
              </a:rPr>
              <a:t>javax.faces.bean.ManagedBean</a:t>
            </a:r>
            <a:r>
              <a:rPr lang="en-US" b="1" dirty="0">
                <a:solidFill>
                  <a:srgbClr val="0070C0"/>
                </a:solidFill>
                <a:latin typeface="Consolas" panose="020B0609020204030204" pitchFamily="49" charset="0"/>
              </a:rPr>
              <a:t> </a:t>
            </a:r>
            <a:r>
              <a:rPr lang="en-US" dirty="0"/>
              <a:t>library.</a:t>
            </a:r>
          </a:p>
        </p:txBody>
      </p:sp>
    </p:spTree>
    <p:extLst>
      <p:ext uri="{BB962C8B-B14F-4D97-AF65-F5344CB8AC3E}">
        <p14:creationId xmlns:p14="http://schemas.microsoft.com/office/powerpoint/2010/main" val="2197820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A142E-A14C-44B1-933C-93928ED42647}"/>
              </a:ext>
            </a:extLst>
          </p:cNvPr>
          <p:cNvSpPr>
            <a:spLocks noGrp="1"/>
          </p:cNvSpPr>
          <p:nvPr>
            <p:ph type="title"/>
          </p:nvPr>
        </p:nvSpPr>
        <p:spPr/>
        <p:txBody>
          <a:bodyPr/>
          <a:lstStyle/>
          <a:p>
            <a:r>
              <a:rPr lang="en-US" b="1" dirty="0"/>
              <a:t>Java Servlet Example (cont.) </a:t>
            </a:r>
            <a:endParaRPr lang="en-US" dirty="0"/>
          </a:p>
        </p:txBody>
      </p:sp>
      <p:pic>
        <p:nvPicPr>
          <p:cNvPr id="5" name="Content Placeholder 4">
            <a:extLst>
              <a:ext uri="{FF2B5EF4-FFF2-40B4-BE49-F238E27FC236}">
                <a16:creationId xmlns:a16="http://schemas.microsoft.com/office/drawing/2014/main" id="{AD726E6A-ADD6-4B1D-BA6D-DB758A33F3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4183" y="1898555"/>
            <a:ext cx="7884639" cy="4594488"/>
          </a:xfrm>
        </p:spPr>
      </p:pic>
    </p:spTree>
    <p:extLst>
      <p:ext uri="{BB962C8B-B14F-4D97-AF65-F5344CB8AC3E}">
        <p14:creationId xmlns:p14="http://schemas.microsoft.com/office/powerpoint/2010/main" val="28848608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DFB2-A86E-4778-82DE-9A10BDFA22CF}"/>
              </a:ext>
            </a:extLst>
          </p:cNvPr>
          <p:cNvSpPr>
            <a:spLocks noGrp="1"/>
          </p:cNvSpPr>
          <p:nvPr>
            <p:ph type="title"/>
          </p:nvPr>
        </p:nvSpPr>
        <p:spPr/>
        <p:txBody>
          <a:bodyPr/>
          <a:lstStyle/>
          <a:p>
            <a:r>
              <a:rPr lang="en-US" dirty="0"/>
              <a:t>JSF Expression Language</a:t>
            </a:r>
          </a:p>
        </p:txBody>
      </p:sp>
      <p:sp>
        <p:nvSpPr>
          <p:cNvPr id="3" name="Content Placeholder 2">
            <a:extLst>
              <a:ext uri="{FF2B5EF4-FFF2-40B4-BE49-F238E27FC236}">
                <a16:creationId xmlns:a16="http://schemas.microsoft.com/office/drawing/2014/main" id="{D3843DA9-062A-4A59-B1C1-2536C990073A}"/>
              </a:ext>
            </a:extLst>
          </p:cNvPr>
          <p:cNvSpPr>
            <a:spLocks noGrp="1"/>
          </p:cNvSpPr>
          <p:nvPr>
            <p:ph idx="1"/>
          </p:nvPr>
        </p:nvSpPr>
        <p:spPr/>
        <p:txBody>
          <a:bodyPr/>
          <a:lstStyle/>
          <a:p>
            <a:r>
              <a:rPr lang="en-US" dirty="0"/>
              <a:t>The JSF expression languages is used to </a:t>
            </a:r>
          </a:p>
          <a:p>
            <a:pPr lvl="1"/>
            <a:r>
              <a:rPr lang="en-US" dirty="0"/>
              <a:t>Access properties of a managed bean</a:t>
            </a:r>
          </a:p>
          <a:p>
            <a:pPr lvl="1"/>
            <a:r>
              <a:rPr lang="en-US" dirty="0"/>
              <a:t>Other logic functions are available too</a:t>
            </a:r>
          </a:p>
          <a:p>
            <a:r>
              <a:rPr lang="en-US" dirty="0"/>
              <a:t>Basic syntax</a:t>
            </a:r>
          </a:p>
          <a:p>
            <a:pPr lvl="1"/>
            <a:r>
              <a:rPr lang="en-US" b="1" dirty="0">
                <a:latin typeface="Consolas" panose="020B0609020204030204" pitchFamily="49" charset="0"/>
              </a:rPr>
              <a:t>#{ </a:t>
            </a:r>
            <a:r>
              <a:rPr lang="en-US" b="1" dirty="0">
                <a:solidFill>
                  <a:srgbClr val="0070C0"/>
                </a:solidFill>
                <a:latin typeface="Consolas" panose="020B0609020204030204" pitchFamily="49" charset="0"/>
              </a:rPr>
              <a:t>&lt;</a:t>
            </a:r>
            <a:r>
              <a:rPr lang="en-US" b="1" dirty="0" err="1">
                <a:solidFill>
                  <a:srgbClr val="0070C0"/>
                </a:solidFill>
                <a:latin typeface="Consolas" panose="020B0609020204030204" pitchFamily="49" charset="0"/>
              </a:rPr>
              <a:t>beanName</a:t>
            </a:r>
            <a:r>
              <a:rPr lang="en-US" b="1" dirty="0">
                <a:solidFill>
                  <a:srgbClr val="0070C0"/>
                </a:solidFill>
                <a:latin typeface="Consolas" panose="020B0609020204030204" pitchFamily="49" charset="0"/>
              </a:rPr>
              <a:t>&gt;.&lt;property&gt; </a:t>
            </a:r>
            <a:r>
              <a:rPr lang="en-US" b="1" dirty="0">
                <a:latin typeface="Consolas" panose="020B0609020204030204" pitchFamily="49" charset="0"/>
              </a:rPr>
              <a:t>}</a:t>
            </a:r>
          </a:p>
          <a:p>
            <a:pPr lvl="1"/>
            <a:r>
              <a:rPr lang="en-US" b="1" dirty="0">
                <a:latin typeface="Consolas" panose="020B0609020204030204" pitchFamily="49" charset="0"/>
              </a:rPr>
              <a:t>#{ </a:t>
            </a:r>
            <a:r>
              <a:rPr lang="en-US" b="1" dirty="0" err="1">
                <a:solidFill>
                  <a:srgbClr val="0070C0"/>
                </a:solidFill>
                <a:latin typeface="Consolas" panose="020B0609020204030204" pitchFamily="49" charset="0"/>
              </a:rPr>
              <a:t>user.firstName</a:t>
            </a:r>
            <a:r>
              <a:rPr lang="en-US" b="1" dirty="0">
                <a:solidFill>
                  <a:srgbClr val="0070C0"/>
                </a:solidFill>
                <a:latin typeface="Consolas" panose="020B0609020204030204" pitchFamily="49" charset="0"/>
              </a:rPr>
              <a:t> </a:t>
            </a:r>
            <a:r>
              <a:rPr lang="en-US" b="1" dirty="0">
                <a:latin typeface="Consolas" panose="020B0609020204030204" pitchFamily="49" charset="0"/>
              </a:rPr>
              <a:t>}</a:t>
            </a:r>
          </a:p>
          <a:p>
            <a:r>
              <a:rPr lang="en-US" dirty="0"/>
              <a:t>To access a bean property from a JSF form:</a:t>
            </a:r>
          </a:p>
          <a:p>
            <a:pPr lvl="1"/>
            <a:r>
              <a:rPr lang="en-US" b="1" dirty="0">
                <a:latin typeface="Consolas" panose="020B0609020204030204" pitchFamily="49" charset="0"/>
              </a:rPr>
              <a:t>&lt; h:inputText  value</a:t>
            </a:r>
            <a:r>
              <a:rPr lang="en-US" b="1" dirty="0">
                <a:solidFill>
                  <a:schemeClr val="accent2">
                    <a:lumMod val="75000"/>
                  </a:schemeClr>
                </a:solidFill>
                <a:latin typeface="Consolas" panose="020B0609020204030204" pitchFamily="49" charset="0"/>
              </a:rPr>
              <a:t>="#{</a:t>
            </a:r>
            <a:r>
              <a:rPr lang="en-US" b="1" dirty="0" err="1">
                <a:solidFill>
                  <a:schemeClr val="accent2">
                    <a:lumMod val="75000"/>
                  </a:schemeClr>
                </a:solidFill>
                <a:latin typeface="Consolas" panose="020B0609020204030204" pitchFamily="49" charset="0"/>
              </a:rPr>
              <a:t>user.firstName</a:t>
            </a:r>
            <a:r>
              <a:rPr lang="en-US" b="1" dirty="0">
                <a:solidFill>
                  <a:schemeClr val="accent2">
                    <a:lumMod val="75000"/>
                  </a:schemeClr>
                </a:solidFill>
                <a:latin typeface="Consolas" panose="020B0609020204030204" pitchFamily="49" charset="0"/>
              </a:rPr>
              <a:t>}" </a:t>
            </a:r>
            <a:r>
              <a:rPr lang="en-US" b="1" dirty="0">
                <a:latin typeface="Consolas" panose="020B0609020204030204" pitchFamily="49" charset="0"/>
              </a:rPr>
              <a:t>/ &gt;</a:t>
            </a:r>
          </a:p>
          <a:p>
            <a:r>
              <a:rPr lang="en-US" dirty="0"/>
              <a:t>To get a bean property from a JSF page:</a:t>
            </a:r>
          </a:p>
          <a:p>
            <a:pPr lvl="1"/>
            <a:r>
              <a:rPr lang="en-US" dirty="0"/>
              <a:t>User's name is: </a:t>
            </a:r>
            <a:r>
              <a:rPr lang="en-US" b="1" dirty="0">
                <a:solidFill>
                  <a:schemeClr val="accent2"/>
                </a:solidFill>
                <a:latin typeface="Consolas" panose="020B0609020204030204" pitchFamily="49" charset="0"/>
              </a:rPr>
              <a:t>#{ </a:t>
            </a:r>
            <a:r>
              <a:rPr lang="en-US" b="1" dirty="0" err="1">
                <a:solidFill>
                  <a:schemeClr val="accent2"/>
                </a:solidFill>
                <a:latin typeface="Consolas" panose="020B0609020204030204" pitchFamily="49" charset="0"/>
              </a:rPr>
              <a:t>user.firstName</a:t>
            </a:r>
            <a:r>
              <a:rPr lang="en-US" b="1" dirty="0">
                <a:solidFill>
                  <a:schemeClr val="accent2"/>
                </a:solidFill>
                <a:latin typeface="Consolas" panose="020B0609020204030204" pitchFamily="49" charset="0"/>
              </a:rPr>
              <a:t> }</a:t>
            </a:r>
          </a:p>
        </p:txBody>
      </p:sp>
      <p:sp>
        <p:nvSpPr>
          <p:cNvPr id="5" name="Rectangle: Rounded Corners 4">
            <a:extLst>
              <a:ext uri="{FF2B5EF4-FFF2-40B4-BE49-F238E27FC236}">
                <a16:creationId xmlns:a16="http://schemas.microsoft.com/office/drawing/2014/main" id="{7F7B17AD-D0BA-4DF2-97E3-D442EC0BC427}"/>
              </a:ext>
            </a:extLst>
          </p:cNvPr>
          <p:cNvSpPr/>
          <p:nvPr/>
        </p:nvSpPr>
        <p:spPr>
          <a:xfrm>
            <a:off x="7331241" y="1953126"/>
            <a:ext cx="4620127" cy="1993232"/>
          </a:xfrm>
          <a:prstGeom prst="roundRect">
            <a:avLst/>
          </a:prstGeom>
          <a:solidFill>
            <a:schemeClr val="bg2">
              <a:lumMod val="9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tx1"/>
                </a:solidFill>
              </a:rPr>
              <a:t>When form is submitted,</a:t>
            </a:r>
          </a:p>
          <a:p>
            <a:pPr algn="ctr"/>
            <a:r>
              <a:rPr lang="en-US" sz="2000" dirty="0">
                <a:solidFill>
                  <a:schemeClr val="tx1"/>
                </a:solidFill>
              </a:rPr>
              <a:t>JSF will call:</a:t>
            </a:r>
          </a:p>
          <a:p>
            <a:pPr algn="ctr"/>
            <a:r>
              <a:rPr lang="en-US" sz="2000" b="1" dirty="0" err="1">
                <a:solidFill>
                  <a:schemeClr val="accent2"/>
                </a:solidFill>
              </a:rPr>
              <a:t>user.setFirstName</a:t>
            </a:r>
            <a:r>
              <a:rPr lang="en-US" sz="2000" b="1" dirty="0">
                <a:solidFill>
                  <a:schemeClr val="accent2"/>
                </a:solidFill>
              </a:rPr>
              <a:t>(…)</a:t>
            </a:r>
            <a:endParaRPr lang="en-US" b="1" dirty="0">
              <a:solidFill>
                <a:schemeClr val="accent2"/>
              </a:solidFill>
            </a:endParaRPr>
          </a:p>
        </p:txBody>
      </p:sp>
      <p:sp>
        <p:nvSpPr>
          <p:cNvPr id="6" name="Rectangle: Rounded Corners 5">
            <a:extLst>
              <a:ext uri="{FF2B5EF4-FFF2-40B4-BE49-F238E27FC236}">
                <a16:creationId xmlns:a16="http://schemas.microsoft.com/office/drawing/2014/main" id="{29D97F9A-419B-48A8-AD90-2770F4C35800}"/>
              </a:ext>
            </a:extLst>
          </p:cNvPr>
          <p:cNvSpPr/>
          <p:nvPr/>
        </p:nvSpPr>
        <p:spPr>
          <a:xfrm>
            <a:off x="7331241" y="4146804"/>
            <a:ext cx="4620127" cy="1993232"/>
          </a:xfrm>
          <a:prstGeom prst="roundRect">
            <a:avLst/>
          </a:prstGeom>
          <a:solidFill>
            <a:schemeClr val="bg2">
              <a:lumMod val="9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tx1"/>
                </a:solidFill>
              </a:rPr>
              <a:t>When form is processed,</a:t>
            </a:r>
          </a:p>
          <a:p>
            <a:pPr algn="ctr"/>
            <a:r>
              <a:rPr lang="en-US" sz="2000" dirty="0">
                <a:solidFill>
                  <a:schemeClr val="tx1"/>
                </a:solidFill>
              </a:rPr>
              <a:t>JSF will call:</a:t>
            </a:r>
          </a:p>
          <a:p>
            <a:pPr algn="ctr"/>
            <a:r>
              <a:rPr lang="en-US" sz="2000" b="1" dirty="0" err="1">
                <a:solidFill>
                  <a:schemeClr val="accent2"/>
                </a:solidFill>
              </a:rPr>
              <a:t>user.getFirstName</a:t>
            </a:r>
            <a:r>
              <a:rPr lang="en-US" sz="2000" b="1" dirty="0">
                <a:solidFill>
                  <a:schemeClr val="accent2"/>
                </a:solidFill>
              </a:rPr>
              <a:t>(…)</a:t>
            </a:r>
            <a:endParaRPr lang="en-US" b="1" dirty="0">
              <a:solidFill>
                <a:schemeClr val="accent2"/>
              </a:solidFill>
            </a:endParaRPr>
          </a:p>
        </p:txBody>
      </p:sp>
    </p:spTree>
    <p:extLst>
      <p:ext uri="{BB962C8B-B14F-4D97-AF65-F5344CB8AC3E}">
        <p14:creationId xmlns:p14="http://schemas.microsoft.com/office/powerpoint/2010/main" val="9369926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BCCF44-D645-4013-81EA-E65D9C574F34}"/>
              </a:ext>
            </a:extLst>
          </p:cNvPr>
          <p:cNvSpPr>
            <a:spLocks noGrp="1"/>
          </p:cNvSpPr>
          <p:nvPr>
            <p:ph type="title"/>
          </p:nvPr>
        </p:nvSpPr>
        <p:spPr/>
        <p:txBody>
          <a:bodyPr/>
          <a:lstStyle/>
          <a:p>
            <a:r>
              <a:rPr lang="en-US" dirty="0"/>
              <a:t>JSF managed bean scope</a:t>
            </a:r>
          </a:p>
        </p:txBody>
      </p:sp>
      <p:sp>
        <p:nvSpPr>
          <p:cNvPr id="5" name="Text Placeholder 4">
            <a:extLst>
              <a:ext uri="{FF2B5EF4-FFF2-40B4-BE49-F238E27FC236}">
                <a16:creationId xmlns:a16="http://schemas.microsoft.com/office/drawing/2014/main" id="{586998A7-993D-4719-9374-512329F7F12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06433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F187-2A8A-40BB-B397-2D4178C90D1C}"/>
              </a:ext>
            </a:extLst>
          </p:cNvPr>
          <p:cNvSpPr>
            <a:spLocks noGrp="1"/>
          </p:cNvSpPr>
          <p:nvPr>
            <p:ph type="title"/>
          </p:nvPr>
        </p:nvSpPr>
        <p:spPr/>
        <p:txBody>
          <a:bodyPr/>
          <a:lstStyle/>
          <a:p>
            <a:r>
              <a:rPr lang="en-US" dirty="0"/>
              <a:t>JSF managed bean scope</a:t>
            </a:r>
          </a:p>
        </p:txBody>
      </p:sp>
      <p:sp>
        <p:nvSpPr>
          <p:cNvPr id="3" name="Content Placeholder 2">
            <a:extLst>
              <a:ext uri="{FF2B5EF4-FFF2-40B4-BE49-F238E27FC236}">
                <a16:creationId xmlns:a16="http://schemas.microsoft.com/office/drawing/2014/main" id="{35CE2B58-05D4-465A-B745-B3CAC11CA512}"/>
              </a:ext>
            </a:extLst>
          </p:cNvPr>
          <p:cNvSpPr>
            <a:spLocks noGrp="1"/>
          </p:cNvSpPr>
          <p:nvPr>
            <p:ph idx="1"/>
          </p:nvPr>
        </p:nvSpPr>
        <p:spPr/>
        <p:txBody>
          <a:bodyPr>
            <a:normAutofit lnSpcReduction="10000"/>
          </a:bodyPr>
          <a:lstStyle/>
          <a:p>
            <a:r>
              <a:rPr lang="en-US" sz="2400" dirty="0"/>
              <a:t>The </a:t>
            </a:r>
            <a:r>
              <a:rPr lang="en-US" sz="2400" b="1" dirty="0">
                <a:solidFill>
                  <a:srgbClr val="00B0F0"/>
                </a:solidFill>
                <a:latin typeface="Consolas" panose="020B0609020204030204" pitchFamily="49" charset="0"/>
              </a:rPr>
              <a:t>@</a:t>
            </a:r>
            <a:r>
              <a:rPr lang="en-US" sz="2400" b="1" dirty="0" err="1">
                <a:solidFill>
                  <a:srgbClr val="00B0F0"/>
                </a:solidFill>
                <a:latin typeface="Consolas" panose="020B0609020204030204" pitchFamily="49" charset="0"/>
              </a:rPr>
              <a:t>RequestScoped</a:t>
            </a:r>
            <a:r>
              <a:rPr lang="en-US" sz="2400" b="1" dirty="0">
                <a:solidFill>
                  <a:srgbClr val="00B0F0"/>
                </a:solidFill>
                <a:latin typeface="Consolas" panose="020B0609020204030204" pitchFamily="49" charset="0"/>
              </a:rPr>
              <a:t> </a:t>
            </a:r>
            <a:r>
              <a:rPr lang="en-US" sz="2400" dirty="0"/>
              <a:t>annotation is used to provide scope for Managed Bean. You can use annotations to define the scope in which the bean will be stored.</a:t>
            </a:r>
          </a:p>
          <a:p>
            <a:r>
              <a:rPr lang="en-US" sz="2400" dirty="0"/>
              <a:t>The scope of the bean decides whether a new instance of the bean will be created each time or not. You can use following scopes for a bean class:</a:t>
            </a:r>
          </a:p>
          <a:p>
            <a:pPr lvl="1"/>
            <a:r>
              <a:rPr lang="en-US" sz="2000" dirty="0"/>
              <a:t>Application (@</a:t>
            </a:r>
            <a:r>
              <a:rPr lang="en-US" sz="2000" dirty="0" err="1"/>
              <a:t>ApplicationScoped</a:t>
            </a:r>
            <a:r>
              <a:rPr lang="en-US" sz="2000" dirty="0"/>
              <a:t>)</a:t>
            </a:r>
          </a:p>
          <a:p>
            <a:pPr lvl="1"/>
            <a:r>
              <a:rPr lang="en-US" sz="2000" dirty="0"/>
              <a:t>Session (@</a:t>
            </a:r>
            <a:r>
              <a:rPr lang="en-US" sz="2000" dirty="0" err="1"/>
              <a:t>SessionScoped</a:t>
            </a:r>
            <a:r>
              <a:rPr lang="en-US" sz="2000" dirty="0"/>
              <a:t>)</a:t>
            </a:r>
          </a:p>
          <a:p>
            <a:pPr lvl="1"/>
            <a:r>
              <a:rPr lang="en-US" sz="2000" dirty="0"/>
              <a:t>View (@</a:t>
            </a:r>
            <a:r>
              <a:rPr lang="en-US" sz="2000" dirty="0" err="1"/>
              <a:t>ViewScoped</a:t>
            </a:r>
            <a:r>
              <a:rPr lang="en-US" sz="2000" dirty="0"/>
              <a:t>)</a:t>
            </a:r>
          </a:p>
          <a:p>
            <a:pPr lvl="1"/>
            <a:r>
              <a:rPr lang="en-US" sz="2000" dirty="0"/>
              <a:t>Request (@</a:t>
            </a:r>
            <a:r>
              <a:rPr lang="en-US" sz="2000" dirty="0" err="1"/>
              <a:t>RequestScoped</a:t>
            </a:r>
            <a:r>
              <a:rPr lang="en-US" sz="2000" dirty="0"/>
              <a:t>)</a:t>
            </a:r>
          </a:p>
          <a:p>
            <a:pPr lvl="1"/>
            <a:r>
              <a:rPr lang="en-US" sz="2000" dirty="0"/>
              <a:t>None (@</a:t>
            </a:r>
            <a:r>
              <a:rPr lang="en-US" sz="2000" dirty="0" err="1"/>
              <a:t>NoneScoped</a:t>
            </a:r>
            <a:r>
              <a:rPr lang="en-US" sz="2000" dirty="0"/>
              <a:t>)</a:t>
            </a:r>
          </a:p>
          <a:p>
            <a:pPr lvl="1"/>
            <a:r>
              <a:rPr lang="en-US" sz="2000" dirty="0"/>
              <a:t>Custom (@</a:t>
            </a:r>
            <a:r>
              <a:rPr lang="en-US" sz="2000" dirty="0" err="1"/>
              <a:t>CustomScoped</a:t>
            </a:r>
            <a:r>
              <a:rPr lang="en-US" sz="2000" dirty="0"/>
              <a:t>)</a:t>
            </a:r>
          </a:p>
        </p:txBody>
      </p:sp>
    </p:spTree>
    <p:extLst>
      <p:ext uri="{BB962C8B-B14F-4D97-AF65-F5344CB8AC3E}">
        <p14:creationId xmlns:p14="http://schemas.microsoft.com/office/powerpoint/2010/main" val="26581014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100A8-27DA-416B-88C1-0158C4AF74BD}"/>
              </a:ext>
            </a:extLst>
          </p:cNvPr>
          <p:cNvSpPr>
            <a:spLocks noGrp="1"/>
          </p:cNvSpPr>
          <p:nvPr>
            <p:ph type="title"/>
          </p:nvPr>
        </p:nvSpPr>
        <p:spPr/>
        <p:txBody>
          <a:bodyPr/>
          <a:lstStyle/>
          <a:p>
            <a:r>
              <a:rPr lang="en-US" dirty="0"/>
              <a:t>JSF managed bean scope</a:t>
            </a:r>
          </a:p>
        </p:txBody>
      </p:sp>
      <p:sp>
        <p:nvSpPr>
          <p:cNvPr id="3" name="Content Placeholder 2">
            <a:extLst>
              <a:ext uri="{FF2B5EF4-FFF2-40B4-BE49-F238E27FC236}">
                <a16:creationId xmlns:a16="http://schemas.microsoft.com/office/drawing/2014/main" id="{F2FFAA82-55B7-45A6-AA11-199B4B0C1F4C}"/>
              </a:ext>
            </a:extLst>
          </p:cNvPr>
          <p:cNvSpPr>
            <a:spLocks noGrp="1"/>
          </p:cNvSpPr>
          <p:nvPr>
            <p:ph idx="1"/>
          </p:nvPr>
        </p:nvSpPr>
        <p:spPr/>
        <p:txBody>
          <a:bodyPr>
            <a:normAutofit fontScale="92500"/>
          </a:bodyPr>
          <a:lstStyle/>
          <a:p>
            <a:r>
              <a:rPr lang="en-US" sz="2400" dirty="0"/>
              <a:t>Application scope persists across all users? interactions with a web application.</a:t>
            </a:r>
          </a:p>
          <a:p>
            <a:r>
              <a:rPr lang="en-US" sz="2400" dirty="0"/>
              <a:t>Session scope persists across multiple HTTP requests in a web application.</a:t>
            </a:r>
          </a:p>
          <a:p>
            <a:r>
              <a:rPr lang="en-US" sz="2400" dirty="0"/>
              <a:t>View scope persists during a user's interaction with a single page (view) of a web application.</a:t>
            </a:r>
          </a:p>
          <a:p>
            <a:r>
              <a:rPr lang="en-US" sz="2400" dirty="0"/>
              <a:t>Request scope persists during a single HTTP request in a web application.</a:t>
            </a:r>
          </a:p>
          <a:p>
            <a:r>
              <a:rPr lang="en-US" sz="2400" dirty="0"/>
              <a:t>Indicates a scope is not defined for the application.</a:t>
            </a:r>
          </a:p>
          <a:p>
            <a:r>
              <a:rPr lang="en-US" sz="2400" dirty="0"/>
              <a:t>A user-defined, nonstandard scope. Its value must be configured as a </a:t>
            </a:r>
            <a:r>
              <a:rPr lang="en-US" sz="2400" dirty="0" err="1"/>
              <a:t>java.util.Map</a:t>
            </a:r>
            <a:r>
              <a:rPr lang="en-US" sz="2400" dirty="0"/>
              <a:t>. Custom scopes are used infrequently.</a:t>
            </a:r>
          </a:p>
          <a:p>
            <a:endParaRPr lang="en-US" dirty="0"/>
          </a:p>
        </p:txBody>
      </p:sp>
    </p:spTree>
    <p:extLst>
      <p:ext uri="{BB962C8B-B14F-4D97-AF65-F5344CB8AC3E}">
        <p14:creationId xmlns:p14="http://schemas.microsoft.com/office/powerpoint/2010/main" val="36932597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54BB-CBF2-4632-800C-F67B92DD59EC}"/>
              </a:ext>
            </a:extLst>
          </p:cNvPr>
          <p:cNvSpPr>
            <a:spLocks noGrp="1"/>
          </p:cNvSpPr>
          <p:nvPr>
            <p:ph type="title"/>
          </p:nvPr>
        </p:nvSpPr>
        <p:spPr/>
        <p:txBody>
          <a:bodyPr/>
          <a:lstStyle/>
          <a:p>
            <a:r>
              <a:rPr lang="en-US" dirty="0"/>
              <a:t>Scope Example: (web.xml) </a:t>
            </a:r>
          </a:p>
        </p:txBody>
      </p:sp>
      <p:pic>
        <p:nvPicPr>
          <p:cNvPr id="5" name="Content Placeholder 4">
            <a:extLst>
              <a:ext uri="{FF2B5EF4-FFF2-40B4-BE49-F238E27FC236}">
                <a16:creationId xmlns:a16="http://schemas.microsoft.com/office/drawing/2014/main" id="{DB2D87C2-425F-4B85-88CA-53AC7BDADF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71670" y="2093976"/>
            <a:ext cx="5622453" cy="4520532"/>
          </a:xfrm>
        </p:spPr>
      </p:pic>
      <p:pic>
        <p:nvPicPr>
          <p:cNvPr id="9" name="Picture 8">
            <a:extLst>
              <a:ext uri="{FF2B5EF4-FFF2-40B4-BE49-F238E27FC236}">
                <a16:creationId xmlns:a16="http://schemas.microsoft.com/office/drawing/2014/main" id="{7B0A1786-B4A1-458F-8220-791FD30A7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52" y="2093976"/>
            <a:ext cx="3399004" cy="4018066"/>
          </a:xfrm>
          <a:prstGeom prst="rect">
            <a:avLst/>
          </a:prstGeom>
        </p:spPr>
      </p:pic>
    </p:spTree>
    <p:extLst>
      <p:ext uri="{BB962C8B-B14F-4D97-AF65-F5344CB8AC3E}">
        <p14:creationId xmlns:p14="http://schemas.microsoft.com/office/powerpoint/2010/main" val="15581123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4C52-DBAB-4711-B27B-7D5EC1AAD7EF}"/>
              </a:ext>
            </a:extLst>
          </p:cNvPr>
          <p:cNvSpPr>
            <a:spLocks noGrp="1"/>
          </p:cNvSpPr>
          <p:nvPr>
            <p:ph type="title"/>
          </p:nvPr>
        </p:nvSpPr>
        <p:spPr/>
        <p:txBody>
          <a:bodyPr/>
          <a:lstStyle/>
          <a:p>
            <a:r>
              <a:rPr lang="en-US" dirty="0"/>
              <a:t>Scope Example: (index.html)</a:t>
            </a:r>
          </a:p>
        </p:txBody>
      </p:sp>
      <p:pic>
        <p:nvPicPr>
          <p:cNvPr id="6" name="Content Placeholder 5">
            <a:extLst>
              <a:ext uri="{FF2B5EF4-FFF2-40B4-BE49-F238E27FC236}">
                <a16:creationId xmlns:a16="http://schemas.microsoft.com/office/drawing/2014/main" id="{8C24BE97-DEA6-42E3-AE1D-BB088E380F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7029" y="2322068"/>
            <a:ext cx="7161219" cy="4051300"/>
          </a:xfrm>
        </p:spPr>
      </p:pic>
      <p:pic>
        <p:nvPicPr>
          <p:cNvPr id="8" name="Picture 7">
            <a:extLst>
              <a:ext uri="{FF2B5EF4-FFF2-40B4-BE49-F238E27FC236}">
                <a16:creationId xmlns:a16="http://schemas.microsoft.com/office/drawing/2014/main" id="{96389352-BE54-4F2C-8F06-38C481177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113" y="2093976"/>
            <a:ext cx="3427104" cy="2381771"/>
          </a:xfrm>
          <a:prstGeom prst="rect">
            <a:avLst/>
          </a:prstGeom>
        </p:spPr>
      </p:pic>
      <p:sp>
        <p:nvSpPr>
          <p:cNvPr id="9" name="Rectangle 8">
            <a:extLst>
              <a:ext uri="{FF2B5EF4-FFF2-40B4-BE49-F238E27FC236}">
                <a16:creationId xmlns:a16="http://schemas.microsoft.com/office/drawing/2014/main" id="{64B2F33F-4451-4B41-BABA-6C81287B0441}"/>
              </a:ext>
            </a:extLst>
          </p:cNvPr>
          <p:cNvSpPr/>
          <p:nvPr/>
        </p:nvSpPr>
        <p:spPr>
          <a:xfrm>
            <a:off x="605659" y="4203339"/>
            <a:ext cx="2035454" cy="320842"/>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11" name="Picture 10">
            <a:hlinkClick r:id="rId4"/>
            <a:extLst>
              <a:ext uri="{FF2B5EF4-FFF2-40B4-BE49-F238E27FC236}">
                <a16:creationId xmlns:a16="http://schemas.microsoft.com/office/drawing/2014/main" id="{CFDD71CE-606A-48C0-AEE2-7BDE10A4F9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752" y="4917509"/>
            <a:ext cx="2035454" cy="1667601"/>
          </a:xfrm>
          <a:prstGeom prst="rect">
            <a:avLst/>
          </a:prstGeom>
        </p:spPr>
      </p:pic>
    </p:spTree>
    <p:extLst>
      <p:ext uri="{BB962C8B-B14F-4D97-AF65-F5344CB8AC3E}">
        <p14:creationId xmlns:p14="http://schemas.microsoft.com/office/powerpoint/2010/main" val="17708799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4C52-DBAB-4711-B27B-7D5EC1AAD7EF}"/>
              </a:ext>
            </a:extLst>
          </p:cNvPr>
          <p:cNvSpPr>
            <a:spLocks noGrp="1"/>
          </p:cNvSpPr>
          <p:nvPr>
            <p:ph type="title"/>
          </p:nvPr>
        </p:nvSpPr>
        <p:spPr/>
        <p:txBody>
          <a:bodyPr/>
          <a:lstStyle/>
          <a:p>
            <a:r>
              <a:rPr lang="en-US" dirty="0"/>
              <a:t>Scope Example: (</a:t>
            </a:r>
            <a:r>
              <a:rPr lang="en-US" dirty="0" err="1"/>
              <a:t>clickFormscope.xhtml</a:t>
            </a:r>
            <a:r>
              <a:rPr lang="en-US" dirty="0"/>
              <a:t>)</a:t>
            </a:r>
          </a:p>
        </p:txBody>
      </p:sp>
      <p:sp>
        <p:nvSpPr>
          <p:cNvPr id="10" name="Content Placeholder 9">
            <a:extLst>
              <a:ext uri="{FF2B5EF4-FFF2-40B4-BE49-F238E27FC236}">
                <a16:creationId xmlns:a16="http://schemas.microsoft.com/office/drawing/2014/main" id="{27C37E8D-7D61-4613-89C5-896B515682F5}"/>
              </a:ext>
            </a:extLst>
          </p:cNvPr>
          <p:cNvSpPr>
            <a:spLocks noGrp="1"/>
          </p:cNvSpPr>
          <p:nvPr>
            <p:ph sz="half" idx="1"/>
          </p:nvPr>
        </p:nvSpPr>
        <p:spPr/>
        <p:txBody>
          <a:bodyPr/>
          <a:lstStyle/>
          <a:p>
            <a:r>
              <a:rPr lang="en-US" dirty="0"/>
              <a:t>Application Scope</a:t>
            </a:r>
          </a:p>
          <a:p>
            <a:pPr lvl="1"/>
            <a:r>
              <a:rPr lang="en-US" dirty="0" err="1"/>
              <a:t>clickFormApplicationScoped.xhtml</a:t>
            </a:r>
            <a:endParaRPr lang="en-US" dirty="0"/>
          </a:p>
          <a:p>
            <a:r>
              <a:rPr lang="en-US" dirty="0"/>
              <a:t>Session Scope</a:t>
            </a:r>
          </a:p>
          <a:p>
            <a:pPr lvl="1"/>
            <a:r>
              <a:rPr lang="en-US" dirty="0" err="1"/>
              <a:t>clickFormSessionScoped.xhtml</a:t>
            </a:r>
            <a:endParaRPr lang="en-US" dirty="0"/>
          </a:p>
          <a:p>
            <a:r>
              <a:rPr lang="en-US" dirty="0"/>
              <a:t>Request Scope</a:t>
            </a:r>
          </a:p>
          <a:p>
            <a:pPr lvl="1"/>
            <a:r>
              <a:rPr lang="en-US" dirty="0" err="1"/>
              <a:t>clickFormRequestScoped.xhtml</a:t>
            </a:r>
            <a:endParaRPr lang="en-US" dirty="0"/>
          </a:p>
          <a:p>
            <a:endParaRPr lang="en-US" dirty="0"/>
          </a:p>
        </p:txBody>
      </p:sp>
      <p:pic>
        <p:nvPicPr>
          <p:cNvPr id="12" name="Content Placeholder 5">
            <a:extLst>
              <a:ext uri="{FF2B5EF4-FFF2-40B4-BE49-F238E27FC236}">
                <a16:creationId xmlns:a16="http://schemas.microsoft.com/office/drawing/2014/main" id="{5A4A59FF-737F-4C93-8847-D1920ADDA0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2609" y="2194560"/>
            <a:ext cx="6522927" cy="3857645"/>
          </a:xfrm>
          <a:prstGeom prst="rect">
            <a:avLst/>
          </a:prstGeom>
        </p:spPr>
      </p:pic>
      <p:sp>
        <p:nvSpPr>
          <p:cNvPr id="13" name="Rectangle 12">
            <a:extLst>
              <a:ext uri="{FF2B5EF4-FFF2-40B4-BE49-F238E27FC236}">
                <a16:creationId xmlns:a16="http://schemas.microsoft.com/office/drawing/2014/main" id="{C629904D-B685-44AA-B42F-BECE26A4A1AD}"/>
              </a:ext>
            </a:extLst>
          </p:cNvPr>
          <p:cNvSpPr/>
          <p:nvPr/>
        </p:nvSpPr>
        <p:spPr>
          <a:xfrm>
            <a:off x="6303106" y="4684295"/>
            <a:ext cx="5295336" cy="1026693"/>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9276184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4C52-DBAB-4711-B27B-7D5EC1AAD7EF}"/>
              </a:ext>
            </a:extLst>
          </p:cNvPr>
          <p:cNvSpPr>
            <a:spLocks noGrp="1"/>
          </p:cNvSpPr>
          <p:nvPr>
            <p:ph type="title"/>
          </p:nvPr>
        </p:nvSpPr>
        <p:spPr/>
        <p:txBody>
          <a:bodyPr/>
          <a:lstStyle/>
          <a:p>
            <a:r>
              <a:rPr lang="en-US" dirty="0"/>
              <a:t>Scope Example: (</a:t>
            </a:r>
            <a:r>
              <a:rPr lang="en-US" dirty="0" err="1"/>
              <a:t>clickFormscope.xhtml</a:t>
            </a:r>
            <a:r>
              <a:rPr lang="en-US" dirty="0"/>
              <a:t>)</a:t>
            </a:r>
          </a:p>
        </p:txBody>
      </p:sp>
      <p:pic>
        <p:nvPicPr>
          <p:cNvPr id="4" name="Picture 3">
            <a:extLst>
              <a:ext uri="{FF2B5EF4-FFF2-40B4-BE49-F238E27FC236}">
                <a16:creationId xmlns:a16="http://schemas.microsoft.com/office/drawing/2014/main" id="{6BFDF3E6-4F87-437E-843B-F61C66FD0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539" y="3605392"/>
            <a:ext cx="8865509" cy="1448002"/>
          </a:xfrm>
          <a:prstGeom prst="rect">
            <a:avLst/>
          </a:prstGeom>
        </p:spPr>
      </p:pic>
      <p:pic>
        <p:nvPicPr>
          <p:cNvPr id="8" name="Picture 7">
            <a:extLst>
              <a:ext uri="{FF2B5EF4-FFF2-40B4-BE49-F238E27FC236}">
                <a16:creationId xmlns:a16="http://schemas.microsoft.com/office/drawing/2014/main" id="{DD536DCF-CE4B-4707-925D-B7B48239D5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39" y="1996048"/>
            <a:ext cx="9370754" cy="1432952"/>
          </a:xfrm>
          <a:prstGeom prst="rect">
            <a:avLst/>
          </a:prstGeom>
        </p:spPr>
      </p:pic>
      <p:pic>
        <p:nvPicPr>
          <p:cNvPr id="11" name="Picture 10">
            <a:extLst>
              <a:ext uri="{FF2B5EF4-FFF2-40B4-BE49-F238E27FC236}">
                <a16:creationId xmlns:a16="http://schemas.microsoft.com/office/drawing/2014/main" id="{27E1FD91-F004-4D22-A3A0-68B1D3456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8539" y="5229786"/>
            <a:ext cx="8865509" cy="1576293"/>
          </a:xfrm>
          <a:prstGeom prst="rect">
            <a:avLst/>
          </a:prstGeom>
        </p:spPr>
      </p:pic>
      <p:sp>
        <p:nvSpPr>
          <p:cNvPr id="14" name="Rectangle 13">
            <a:extLst>
              <a:ext uri="{FF2B5EF4-FFF2-40B4-BE49-F238E27FC236}">
                <a16:creationId xmlns:a16="http://schemas.microsoft.com/office/drawing/2014/main" id="{108F0413-BFA5-4197-8141-7A53F7887B34}"/>
              </a:ext>
            </a:extLst>
          </p:cNvPr>
          <p:cNvSpPr/>
          <p:nvPr/>
        </p:nvSpPr>
        <p:spPr>
          <a:xfrm>
            <a:off x="1378539" y="1996048"/>
            <a:ext cx="9434922" cy="1432952"/>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 name="Rectangle 14">
            <a:extLst>
              <a:ext uri="{FF2B5EF4-FFF2-40B4-BE49-F238E27FC236}">
                <a16:creationId xmlns:a16="http://schemas.microsoft.com/office/drawing/2014/main" id="{55645A18-100F-44F8-B614-E679B4F4E165}"/>
              </a:ext>
            </a:extLst>
          </p:cNvPr>
          <p:cNvSpPr/>
          <p:nvPr/>
        </p:nvSpPr>
        <p:spPr>
          <a:xfrm>
            <a:off x="1378538" y="3601551"/>
            <a:ext cx="9370753" cy="1448002"/>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6" name="Rectangle 15">
            <a:extLst>
              <a:ext uri="{FF2B5EF4-FFF2-40B4-BE49-F238E27FC236}">
                <a16:creationId xmlns:a16="http://schemas.microsoft.com/office/drawing/2014/main" id="{22871617-D6C6-4DD9-9B5A-F6E6350F9E0E}"/>
              </a:ext>
            </a:extLst>
          </p:cNvPr>
          <p:cNvSpPr/>
          <p:nvPr/>
        </p:nvSpPr>
        <p:spPr>
          <a:xfrm>
            <a:off x="1378538" y="5222104"/>
            <a:ext cx="9370752" cy="1576293"/>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744344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4C52-DBAB-4711-B27B-7D5EC1AAD7EF}"/>
              </a:ext>
            </a:extLst>
          </p:cNvPr>
          <p:cNvSpPr>
            <a:spLocks noGrp="1"/>
          </p:cNvSpPr>
          <p:nvPr>
            <p:ph type="title"/>
          </p:nvPr>
        </p:nvSpPr>
        <p:spPr/>
        <p:txBody>
          <a:bodyPr/>
          <a:lstStyle/>
          <a:p>
            <a:r>
              <a:rPr lang="en-US" dirty="0"/>
              <a:t>Scope Example: Managed Beans</a:t>
            </a:r>
          </a:p>
        </p:txBody>
      </p:sp>
      <p:pic>
        <p:nvPicPr>
          <p:cNvPr id="6" name="Content Placeholder 5">
            <a:extLst>
              <a:ext uri="{FF2B5EF4-FFF2-40B4-BE49-F238E27FC236}">
                <a16:creationId xmlns:a16="http://schemas.microsoft.com/office/drawing/2014/main" id="{50AE0B4B-2F19-41F6-9E23-BF2436956A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731" y="1944222"/>
            <a:ext cx="3750908" cy="4173196"/>
          </a:xfrm>
        </p:spPr>
      </p:pic>
      <p:pic>
        <p:nvPicPr>
          <p:cNvPr id="10" name="Picture 9">
            <a:extLst>
              <a:ext uri="{FF2B5EF4-FFF2-40B4-BE49-F238E27FC236}">
                <a16:creationId xmlns:a16="http://schemas.microsoft.com/office/drawing/2014/main" id="{24C874CB-84BD-4146-AAC6-5FECE6526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9992" y="2093976"/>
            <a:ext cx="3750908" cy="3873687"/>
          </a:xfrm>
          <a:prstGeom prst="rect">
            <a:avLst/>
          </a:prstGeom>
        </p:spPr>
      </p:pic>
      <p:pic>
        <p:nvPicPr>
          <p:cNvPr id="12" name="Picture 11">
            <a:extLst>
              <a:ext uri="{FF2B5EF4-FFF2-40B4-BE49-F238E27FC236}">
                <a16:creationId xmlns:a16="http://schemas.microsoft.com/office/drawing/2014/main" id="{1D81AE66-5EAD-4948-946B-FD2A213E26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0900" y="2143185"/>
            <a:ext cx="3742375" cy="3873687"/>
          </a:xfrm>
          <a:prstGeom prst="rect">
            <a:avLst/>
          </a:prstGeom>
        </p:spPr>
      </p:pic>
      <p:sp>
        <p:nvSpPr>
          <p:cNvPr id="13" name="Rectangle 12">
            <a:extLst>
              <a:ext uri="{FF2B5EF4-FFF2-40B4-BE49-F238E27FC236}">
                <a16:creationId xmlns:a16="http://schemas.microsoft.com/office/drawing/2014/main" id="{6AEBB5E1-AF25-4281-B00E-B53CAEFFF7BD}"/>
              </a:ext>
            </a:extLst>
          </p:cNvPr>
          <p:cNvSpPr/>
          <p:nvPr/>
        </p:nvSpPr>
        <p:spPr>
          <a:xfrm>
            <a:off x="293731" y="2686050"/>
            <a:ext cx="11419544" cy="61722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Action Button: Go Forward or Next 13">
            <a:hlinkClick r:id="rId5" highlightClick="1"/>
            <a:extLst>
              <a:ext uri="{FF2B5EF4-FFF2-40B4-BE49-F238E27FC236}">
                <a16:creationId xmlns:a16="http://schemas.microsoft.com/office/drawing/2014/main" id="{24191C5E-DFA8-49C6-BB43-66DDBB8A4FCE}"/>
              </a:ext>
            </a:extLst>
          </p:cNvPr>
          <p:cNvSpPr/>
          <p:nvPr/>
        </p:nvSpPr>
        <p:spPr>
          <a:xfrm>
            <a:off x="1344168" y="6117418"/>
            <a:ext cx="1387602" cy="285749"/>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ction Button: Go Forward or Next 14">
            <a:hlinkClick r:id="rId6" highlightClick="1"/>
            <a:extLst>
              <a:ext uri="{FF2B5EF4-FFF2-40B4-BE49-F238E27FC236}">
                <a16:creationId xmlns:a16="http://schemas.microsoft.com/office/drawing/2014/main" id="{E8BD0D05-159B-417D-88E3-6EF1CD8E17CC}"/>
              </a:ext>
            </a:extLst>
          </p:cNvPr>
          <p:cNvSpPr/>
          <p:nvPr/>
        </p:nvSpPr>
        <p:spPr>
          <a:xfrm>
            <a:off x="5401645" y="6087619"/>
            <a:ext cx="1387602" cy="285749"/>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ction Button: Go Forward or Next 15">
            <a:hlinkClick r:id="rId7" highlightClick="1"/>
            <a:extLst>
              <a:ext uri="{FF2B5EF4-FFF2-40B4-BE49-F238E27FC236}">
                <a16:creationId xmlns:a16="http://schemas.microsoft.com/office/drawing/2014/main" id="{F99BE660-82D1-481F-B5B5-904AAB6F76AD}"/>
              </a:ext>
            </a:extLst>
          </p:cNvPr>
          <p:cNvSpPr/>
          <p:nvPr/>
        </p:nvSpPr>
        <p:spPr>
          <a:xfrm>
            <a:off x="9459122" y="6112846"/>
            <a:ext cx="1387602" cy="285749"/>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33100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66FC27-4CC3-45CD-BCF1-96CD0B1DB98D}"/>
              </a:ext>
            </a:extLst>
          </p:cNvPr>
          <p:cNvSpPr>
            <a:spLocks noGrp="1"/>
          </p:cNvSpPr>
          <p:nvPr>
            <p:ph type="title"/>
          </p:nvPr>
        </p:nvSpPr>
        <p:spPr/>
        <p:txBody>
          <a:bodyPr/>
          <a:lstStyle/>
          <a:p>
            <a:r>
              <a:rPr lang="en-US" dirty="0"/>
              <a:t>Enterprise Java Bean (EJB)</a:t>
            </a:r>
          </a:p>
        </p:txBody>
      </p:sp>
      <p:sp>
        <p:nvSpPr>
          <p:cNvPr id="5" name="Text Placeholder 4">
            <a:extLst>
              <a:ext uri="{FF2B5EF4-FFF2-40B4-BE49-F238E27FC236}">
                <a16:creationId xmlns:a16="http://schemas.microsoft.com/office/drawing/2014/main" id="{EC5B1D6C-0C55-495F-829F-3BE1547DA313}"/>
              </a:ext>
            </a:extLst>
          </p:cNvPr>
          <p:cNvSpPr>
            <a:spLocks noGrp="1"/>
          </p:cNvSpPr>
          <p:nvPr>
            <p:ph type="body" idx="1"/>
          </p:nvPr>
        </p:nvSpPr>
        <p:spPr/>
        <p:txBody>
          <a:bodyPr/>
          <a:lstStyle/>
          <a:p>
            <a:r>
              <a:rPr lang="en-US" dirty="0"/>
              <a:t>Introduction to EJB</a:t>
            </a:r>
          </a:p>
        </p:txBody>
      </p:sp>
    </p:spTree>
    <p:extLst>
      <p:ext uri="{BB962C8B-B14F-4D97-AF65-F5344CB8AC3E}">
        <p14:creationId xmlns:p14="http://schemas.microsoft.com/office/powerpoint/2010/main" val="894889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C2337-9536-4FAB-8B87-739789776703}"/>
              </a:ext>
            </a:extLst>
          </p:cNvPr>
          <p:cNvSpPr>
            <a:spLocks noGrp="1"/>
          </p:cNvSpPr>
          <p:nvPr>
            <p:ph type="title"/>
          </p:nvPr>
        </p:nvSpPr>
        <p:spPr/>
        <p:txBody>
          <a:bodyPr/>
          <a:lstStyle/>
          <a:p>
            <a:r>
              <a:rPr lang="en-US" b="1" dirty="0"/>
              <a:t>Java Servlet Problem</a:t>
            </a:r>
            <a:endParaRPr lang="en-US" dirty="0"/>
          </a:p>
        </p:txBody>
      </p:sp>
      <p:sp>
        <p:nvSpPr>
          <p:cNvPr id="3" name="Content Placeholder 2">
            <a:extLst>
              <a:ext uri="{FF2B5EF4-FFF2-40B4-BE49-F238E27FC236}">
                <a16:creationId xmlns:a16="http://schemas.microsoft.com/office/drawing/2014/main" id="{153D2011-B97C-4753-A128-A73641975BE6}"/>
              </a:ext>
            </a:extLst>
          </p:cNvPr>
          <p:cNvSpPr>
            <a:spLocks noGrp="1"/>
          </p:cNvSpPr>
          <p:nvPr>
            <p:ph idx="1"/>
          </p:nvPr>
        </p:nvSpPr>
        <p:spPr>
          <a:xfrm>
            <a:off x="1069848" y="2121407"/>
            <a:ext cx="7448510" cy="4135013"/>
          </a:xfrm>
        </p:spPr>
        <p:txBody>
          <a:bodyPr/>
          <a:lstStyle/>
          <a:p>
            <a:r>
              <a:rPr lang="en-US" dirty="0"/>
              <a:t>Using Java Servlet to show lengthy HTML content and to show special characters are awkward.</a:t>
            </a:r>
          </a:p>
          <a:p>
            <a:r>
              <a:rPr lang="en-US" dirty="0"/>
              <a:t>Since HTML codes are embedded inside Java Servlets, it is very hard for web designers to change the look-and-view of the web pages.</a:t>
            </a:r>
          </a:p>
          <a:p>
            <a:r>
              <a:rPr lang="en-US" dirty="0"/>
              <a:t>Mixing HTML with Java code is simply a mess (spaghetti code).</a:t>
            </a:r>
          </a:p>
          <a:p>
            <a:r>
              <a:rPr lang="en-US" dirty="0"/>
              <a:t>So, how to simplify on coding a large web page in Java Servlet?</a:t>
            </a:r>
          </a:p>
        </p:txBody>
      </p:sp>
      <p:pic>
        <p:nvPicPr>
          <p:cNvPr id="4" name="Picture 3">
            <a:extLst>
              <a:ext uri="{FF2B5EF4-FFF2-40B4-BE49-F238E27FC236}">
                <a16:creationId xmlns:a16="http://schemas.microsoft.com/office/drawing/2014/main" id="{7725274E-564C-48A1-A157-9FCA66E1E4EC}"/>
              </a:ext>
            </a:extLst>
          </p:cNvPr>
          <p:cNvPicPr>
            <a:picLocks noChangeAspect="1"/>
          </p:cNvPicPr>
          <p:nvPr/>
        </p:nvPicPr>
        <p:blipFill>
          <a:blip r:embed="rId2"/>
          <a:stretch>
            <a:fillRect/>
          </a:stretch>
        </p:blipFill>
        <p:spPr>
          <a:xfrm>
            <a:off x="8368499" y="3739325"/>
            <a:ext cx="3380838" cy="2634043"/>
          </a:xfrm>
          <a:prstGeom prst="rect">
            <a:avLst/>
          </a:prstGeom>
        </p:spPr>
      </p:pic>
    </p:spTree>
    <p:extLst>
      <p:ext uri="{BB962C8B-B14F-4D97-AF65-F5344CB8AC3E}">
        <p14:creationId xmlns:p14="http://schemas.microsoft.com/office/powerpoint/2010/main" val="1004015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9D218B-8846-4F1D-9B1F-5293A9DE117B}"/>
              </a:ext>
            </a:extLst>
          </p:cNvPr>
          <p:cNvSpPr>
            <a:spLocks noGrp="1"/>
          </p:cNvSpPr>
          <p:nvPr>
            <p:ph type="title"/>
          </p:nvPr>
        </p:nvSpPr>
        <p:spPr/>
        <p:txBody>
          <a:bodyPr/>
          <a:lstStyle/>
          <a:p>
            <a:r>
              <a:rPr lang="en-US" dirty="0"/>
              <a:t>Introduction</a:t>
            </a:r>
          </a:p>
        </p:txBody>
      </p:sp>
      <p:sp>
        <p:nvSpPr>
          <p:cNvPr id="7" name="Content Placeholder 6">
            <a:extLst>
              <a:ext uri="{FF2B5EF4-FFF2-40B4-BE49-F238E27FC236}">
                <a16:creationId xmlns:a16="http://schemas.microsoft.com/office/drawing/2014/main" id="{3EAA8BEE-FB17-40F8-BDAF-175E7192300A}"/>
              </a:ext>
            </a:extLst>
          </p:cNvPr>
          <p:cNvSpPr>
            <a:spLocks noGrp="1"/>
          </p:cNvSpPr>
          <p:nvPr>
            <p:ph idx="1"/>
          </p:nvPr>
        </p:nvSpPr>
        <p:spPr/>
        <p:txBody>
          <a:bodyPr>
            <a:normAutofit/>
          </a:bodyPr>
          <a:lstStyle/>
          <a:p>
            <a:r>
              <a:rPr lang="en-US" sz="2800" dirty="0"/>
              <a:t>Enterprise Java Beans (EJB) is</a:t>
            </a:r>
          </a:p>
          <a:p>
            <a:pPr lvl="1"/>
            <a:r>
              <a:rPr lang="en-US" sz="2400" dirty="0"/>
              <a:t>Enterprise JavaBeans are server-side components that </a:t>
            </a:r>
            <a:r>
              <a:rPr lang="en-US" sz="2400" u="sng" dirty="0"/>
              <a:t>encapsulate </a:t>
            </a:r>
            <a:r>
              <a:rPr lang="en-US" sz="2400" dirty="0"/>
              <a:t>the </a:t>
            </a:r>
            <a:r>
              <a:rPr lang="en-US" sz="2400" u="sng" dirty="0"/>
              <a:t>business logic </a:t>
            </a:r>
            <a:r>
              <a:rPr lang="en-US" sz="2400" dirty="0"/>
              <a:t>of an application. The business logic is the code that fulfills the purpose of the application. It DOES NOT perform display of business data (presentation) or perform operations directly the database (persistence).</a:t>
            </a:r>
          </a:p>
          <a:p>
            <a:pPr lvl="1"/>
            <a:r>
              <a:rPr lang="en-US" sz="2400" dirty="0"/>
              <a:t>Enterprise JavaBeans (EJB) simplify application development by automatically taking care of transaction management and security.</a:t>
            </a:r>
          </a:p>
          <a:p>
            <a:pPr lvl="1"/>
            <a:r>
              <a:rPr lang="en-US" sz="2400" dirty="0"/>
              <a:t>There are two types of Enterprise JavaBean:</a:t>
            </a:r>
          </a:p>
          <a:p>
            <a:pPr lvl="2"/>
            <a:r>
              <a:rPr lang="en-US" sz="2000" dirty="0"/>
              <a:t>session beans, which perform business logic,</a:t>
            </a:r>
          </a:p>
          <a:p>
            <a:pPr lvl="2"/>
            <a:r>
              <a:rPr lang="en-US" sz="2000" dirty="0"/>
              <a:t>and message-driven beans, which act as a message listener.</a:t>
            </a:r>
          </a:p>
        </p:txBody>
      </p:sp>
    </p:spTree>
    <p:extLst>
      <p:ext uri="{BB962C8B-B14F-4D97-AF65-F5344CB8AC3E}">
        <p14:creationId xmlns:p14="http://schemas.microsoft.com/office/powerpoint/2010/main" val="12607162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1BF38-C98A-42B6-A5AC-4F6E06FA4E73}"/>
              </a:ext>
            </a:extLst>
          </p:cNvPr>
          <p:cNvSpPr>
            <a:spLocks noGrp="1"/>
          </p:cNvSpPr>
          <p:nvPr>
            <p:ph type="title"/>
          </p:nvPr>
        </p:nvSpPr>
        <p:spPr/>
        <p:txBody>
          <a:bodyPr/>
          <a:lstStyle/>
          <a:p>
            <a:r>
              <a:rPr lang="en-US" dirty="0"/>
              <a:t>What is business logic?</a:t>
            </a:r>
          </a:p>
        </p:txBody>
      </p:sp>
      <p:sp>
        <p:nvSpPr>
          <p:cNvPr id="3" name="Content Placeholder 2">
            <a:extLst>
              <a:ext uri="{FF2B5EF4-FFF2-40B4-BE49-F238E27FC236}">
                <a16:creationId xmlns:a16="http://schemas.microsoft.com/office/drawing/2014/main" id="{EC939BE0-FE92-4972-A682-3C8AABCB76C6}"/>
              </a:ext>
            </a:extLst>
          </p:cNvPr>
          <p:cNvSpPr>
            <a:spLocks noGrp="1"/>
          </p:cNvSpPr>
          <p:nvPr>
            <p:ph idx="1"/>
          </p:nvPr>
        </p:nvSpPr>
        <p:spPr/>
        <p:txBody>
          <a:bodyPr/>
          <a:lstStyle/>
          <a:p>
            <a:r>
              <a:rPr lang="en-US" dirty="0"/>
              <a:t>Prescribes how business objects interact with one another.</a:t>
            </a:r>
          </a:p>
          <a:p>
            <a:r>
              <a:rPr lang="en-US" dirty="0"/>
              <a:t>Business logic is the portion of an enterprise system which determines how data is transformed or calculate, and how it is routed to people or software (workflow)</a:t>
            </a:r>
          </a:p>
          <a:p>
            <a:endParaRPr lang="en-US" dirty="0"/>
          </a:p>
          <a:p>
            <a:r>
              <a:rPr lang="en-US" dirty="0"/>
              <a:t>For example: Tracking the package:</a:t>
            </a:r>
          </a:p>
          <a:p>
            <a:r>
              <a:rPr lang="en-US" dirty="0"/>
              <a:t>Order workflow:</a:t>
            </a:r>
          </a:p>
          <a:p>
            <a:pPr marL="617220" lvl="1" indent="-342900">
              <a:buFont typeface="+mj-lt"/>
              <a:buAutoNum type="arabicPeriod"/>
            </a:pPr>
            <a:r>
              <a:rPr lang="en-US" dirty="0"/>
              <a:t>Customer creates and order</a:t>
            </a:r>
          </a:p>
          <a:p>
            <a:pPr marL="617220" lvl="1" indent="-342900">
              <a:buFont typeface="+mj-lt"/>
              <a:buAutoNum type="arabicPeriod"/>
            </a:pPr>
            <a:r>
              <a:rPr lang="en-US" dirty="0"/>
              <a:t>Warehouse prepares order</a:t>
            </a:r>
          </a:p>
          <a:p>
            <a:pPr marL="617220" lvl="1" indent="-342900">
              <a:buFont typeface="+mj-lt"/>
              <a:buAutoNum type="arabicPeriod"/>
            </a:pPr>
            <a:r>
              <a:rPr lang="en-US" dirty="0"/>
              <a:t>Shipping puts the order on a truck</a:t>
            </a:r>
          </a:p>
          <a:p>
            <a:pPr marL="617220" lvl="1" indent="-342900">
              <a:buFont typeface="+mj-lt"/>
              <a:buAutoNum type="arabicPeriod"/>
            </a:pPr>
            <a:r>
              <a:rPr lang="en-US" dirty="0"/>
              <a:t>Confirm delivery at your door.</a:t>
            </a:r>
          </a:p>
        </p:txBody>
      </p:sp>
    </p:spTree>
    <p:extLst>
      <p:ext uri="{BB962C8B-B14F-4D97-AF65-F5344CB8AC3E}">
        <p14:creationId xmlns:p14="http://schemas.microsoft.com/office/powerpoint/2010/main" val="8810935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1CE33-3BBC-4A2A-98A5-98D31F55AAAD}"/>
              </a:ext>
            </a:extLst>
          </p:cNvPr>
          <p:cNvSpPr>
            <a:spLocks noGrp="1"/>
          </p:cNvSpPr>
          <p:nvPr>
            <p:ph type="title"/>
          </p:nvPr>
        </p:nvSpPr>
        <p:spPr/>
        <p:txBody>
          <a:bodyPr/>
          <a:lstStyle/>
          <a:p>
            <a:r>
              <a:rPr lang="en-US" dirty="0"/>
              <a:t>What is business logic?</a:t>
            </a:r>
          </a:p>
        </p:txBody>
      </p:sp>
      <p:sp>
        <p:nvSpPr>
          <p:cNvPr id="4" name="Content Placeholder 3">
            <a:extLst>
              <a:ext uri="{FF2B5EF4-FFF2-40B4-BE49-F238E27FC236}">
                <a16:creationId xmlns:a16="http://schemas.microsoft.com/office/drawing/2014/main" id="{FA8C0B6B-DF37-4BB5-B977-30FD69C9A52F}"/>
              </a:ext>
            </a:extLst>
          </p:cNvPr>
          <p:cNvSpPr>
            <a:spLocks noGrp="1"/>
          </p:cNvSpPr>
          <p:nvPr>
            <p:ph sz="half" idx="1"/>
          </p:nvPr>
        </p:nvSpPr>
        <p:spPr>
          <a:xfrm>
            <a:off x="1069847" y="2194560"/>
            <a:ext cx="5170531" cy="3977640"/>
          </a:xfrm>
        </p:spPr>
        <p:txBody>
          <a:bodyPr>
            <a:normAutofit/>
          </a:bodyPr>
          <a:lstStyle/>
          <a:p>
            <a:r>
              <a:rPr lang="en-US" sz="2400" dirty="0"/>
              <a:t>For example for an eCommerce site: Allow visitors to add items to a shopping cart, specify a shipping address, and supply payment information.</a:t>
            </a:r>
          </a:p>
        </p:txBody>
      </p:sp>
      <p:pic>
        <p:nvPicPr>
          <p:cNvPr id="1026" name="Picture 2" descr="Customizing the Hosted Payment Form Fields">
            <a:extLst>
              <a:ext uri="{FF2B5EF4-FFF2-40B4-BE49-F238E27FC236}">
                <a16:creationId xmlns:a16="http://schemas.microsoft.com/office/drawing/2014/main" id="{49654362-5247-4C91-861C-0E4505897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2773" y="1602105"/>
            <a:ext cx="4754880" cy="4909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1442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0C5FE-9510-489F-95B0-4475DCA69136}"/>
              </a:ext>
            </a:extLst>
          </p:cNvPr>
          <p:cNvSpPr>
            <a:spLocks noGrp="1"/>
          </p:cNvSpPr>
          <p:nvPr>
            <p:ph type="title"/>
          </p:nvPr>
        </p:nvSpPr>
        <p:spPr/>
        <p:txBody>
          <a:bodyPr/>
          <a:lstStyle/>
          <a:p>
            <a:r>
              <a:rPr lang="en-US" dirty="0"/>
              <a:t>What is business logic?</a:t>
            </a:r>
          </a:p>
        </p:txBody>
      </p:sp>
      <p:sp>
        <p:nvSpPr>
          <p:cNvPr id="3" name="Content Placeholder 2">
            <a:extLst>
              <a:ext uri="{FF2B5EF4-FFF2-40B4-BE49-F238E27FC236}">
                <a16:creationId xmlns:a16="http://schemas.microsoft.com/office/drawing/2014/main" id="{172259F4-616B-4001-9663-E5A9802D7063}"/>
              </a:ext>
            </a:extLst>
          </p:cNvPr>
          <p:cNvSpPr>
            <a:spLocks noGrp="1"/>
          </p:cNvSpPr>
          <p:nvPr>
            <p:ph sz="half" idx="1"/>
          </p:nvPr>
        </p:nvSpPr>
        <p:spPr/>
        <p:txBody>
          <a:bodyPr/>
          <a:lstStyle/>
          <a:p>
            <a:r>
              <a:rPr lang="en-US" dirty="0"/>
              <a:t>The business logic of the website might include workflow such as: The sequence of events that happens during the checkout</a:t>
            </a:r>
          </a:p>
          <a:p>
            <a:pPr lvl="1"/>
            <a:r>
              <a:rPr lang="en-US" dirty="0"/>
              <a:t>First asks for the shipping address</a:t>
            </a:r>
          </a:p>
          <a:p>
            <a:pPr lvl="1"/>
            <a:r>
              <a:rPr lang="en-US" dirty="0"/>
              <a:t>Then Billing address</a:t>
            </a:r>
          </a:p>
          <a:p>
            <a:pPr lvl="1"/>
            <a:r>
              <a:rPr lang="en-US" dirty="0"/>
              <a:t>Next page will contain the payment method </a:t>
            </a:r>
          </a:p>
          <a:p>
            <a:pPr lvl="1"/>
            <a:r>
              <a:rPr lang="en-US" dirty="0"/>
              <a:t>And last page will show congratulations</a:t>
            </a:r>
          </a:p>
          <a:p>
            <a:r>
              <a:rPr lang="en-US" dirty="0"/>
              <a:t>Think workflow, what tasks, and what order.</a:t>
            </a:r>
          </a:p>
          <a:p>
            <a:pPr lvl="1"/>
            <a:endParaRPr lang="en-US" dirty="0"/>
          </a:p>
        </p:txBody>
      </p:sp>
      <p:pic>
        <p:nvPicPr>
          <p:cNvPr id="5" name="Picture 4">
            <a:extLst>
              <a:ext uri="{FF2B5EF4-FFF2-40B4-BE49-F238E27FC236}">
                <a16:creationId xmlns:a16="http://schemas.microsoft.com/office/drawing/2014/main" id="{B3293272-3902-4EFB-8546-A6D44DE3C856}"/>
              </a:ext>
            </a:extLst>
          </p:cNvPr>
          <p:cNvPicPr>
            <a:picLocks noChangeAspect="1"/>
          </p:cNvPicPr>
          <p:nvPr/>
        </p:nvPicPr>
        <p:blipFill>
          <a:blip r:embed="rId2"/>
          <a:stretch>
            <a:fillRect/>
          </a:stretch>
        </p:blipFill>
        <p:spPr>
          <a:xfrm>
            <a:off x="5824728" y="1865630"/>
            <a:ext cx="5917007" cy="4635499"/>
          </a:xfrm>
          <a:prstGeom prst="rect">
            <a:avLst/>
          </a:prstGeom>
        </p:spPr>
      </p:pic>
    </p:spTree>
    <p:extLst>
      <p:ext uri="{BB962C8B-B14F-4D97-AF65-F5344CB8AC3E}">
        <p14:creationId xmlns:p14="http://schemas.microsoft.com/office/powerpoint/2010/main" val="34678298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A1D39-87C3-43A1-9038-81F0DC30A162}"/>
              </a:ext>
            </a:extLst>
          </p:cNvPr>
          <p:cNvSpPr>
            <a:spLocks noGrp="1"/>
          </p:cNvSpPr>
          <p:nvPr>
            <p:ph type="title"/>
          </p:nvPr>
        </p:nvSpPr>
        <p:spPr/>
        <p:txBody>
          <a:bodyPr/>
          <a:lstStyle/>
          <a:p>
            <a:r>
              <a:rPr lang="en-US" dirty="0"/>
              <a:t>Business Logic – Decisions to be made</a:t>
            </a:r>
          </a:p>
        </p:txBody>
      </p:sp>
      <p:pic>
        <p:nvPicPr>
          <p:cNvPr id="5" name="Picture 4">
            <a:extLst>
              <a:ext uri="{FF2B5EF4-FFF2-40B4-BE49-F238E27FC236}">
                <a16:creationId xmlns:a16="http://schemas.microsoft.com/office/drawing/2014/main" id="{8EBFA604-DA36-49A6-8F39-9B93F3BD4907}"/>
              </a:ext>
            </a:extLst>
          </p:cNvPr>
          <p:cNvPicPr>
            <a:picLocks noChangeAspect="1"/>
          </p:cNvPicPr>
          <p:nvPr/>
        </p:nvPicPr>
        <p:blipFill>
          <a:blip r:embed="rId2"/>
          <a:stretch>
            <a:fillRect/>
          </a:stretch>
        </p:blipFill>
        <p:spPr>
          <a:xfrm>
            <a:off x="1313191" y="2093976"/>
            <a:ext cx="9643567" cy="3801995"/>
          </a:xfrm>
          <a:prstGeom prst="rect">
            <a:avLst/>
          </a:prstGeom>
        </p:spPr>
      </p:pic>
    </p:spTree>
    <p:extLst>
      <p:ext uri="{BB962C8B-B14F-4D97-AF65-F5344CB8AC3E}">
        <p14:creationId xmlns:p14="http://schemas.microsoft.com/office/powerpoint/2010/main" val="37879718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56357E-7DCB-4793-B151-57C3EF6037B3}"/>
              </a:ext>
            </a:extLst>
          </p:cNvPr>
          <p:cNvSpPr>
            <a:spLocks noGrp="1"/>
          </p:cNvSpPr>
          <p:nvPr>
            <p:ph type="title"/>
          </p:nvPr>
        </p:nvSpPr>
        <p:spPr/>
        <p:txBody>
          <a:bodyPr/>
          <a:lstStyle/>
          <a:p>
            <a:r>
              <a:rPr lang="en-US" dirty="0"/>
              <a:t>What is a business rule?</a:t>
            </a:r>
          </a:p>
        </p:txBody>
      </p:sp>
      <p:sp>
        <p:nvSpPr>
          <p:cNvPr id="4" name="Content Placeholder 3">
            <a:extLst>
              <a:ext uri="{FF2B5EF4-FFF2-40B4-BE49-F238E27FC236}">
                <a16:creationId xmlns:a16="http://schemas.microsoft.com/office/drawing/2014/main" id="{BE83BF68-FE00-4BAE-93EB-94CEFBF92BB6}"/>
              </a:ext>
            </a:extLst>
          </p:cNvPr>
          <p:cNvSpPr>
            <a:spLocks noGrp="1"/>
          </p:cNvSpPr>
          <p:nvPr>
            <p:ph idx="1"/>
          </p:nvPr>
        </p:nvSpPr>
        <p:spPr/>
        <p:txBody>
          <a:bodyPr/>
          <a:lstStyle/>
          <a:p>
            <a:r>
              <a:rPr lang="en-US" dirty="0"/>
              <a:t>A business rule that defines or constrains some aspect of business and always resolves to either true or false</a:t>
            </a:r>
          </a:p>
          <a:p>
            <a:r>
              <a:rPr lang="en-US" dirty="0"/>
              <a:t>Business rules describe the operations, definitions and constraints that apply to an organization.</a:t>
            </a:r>
          </a:p>
          <a:p>
            <a:r>
              <a:rPr lang="en-US" dirty="0"/>
              <a:t>Business rules can apply to people, processes, corporate behavior and computing systems in an organization, and are put in place to help the organization achieve its goals.</a:t>
            </a:r>
          </a:p>
          <a:p>
            <a:r>
              <a:rPr lang="en-US" dirty="0"/>
              <a:t>For example:</a:t>
            </a:r>
          </a:p>
          <a:p>
            <a:pPr lvl="1"/>
            <a:r>
              <a:rPr lang="en-US" dirty="0"/>
              <a:t>No credit check is to be performed on return customers.</a:t>
            </a:r>
          </a:p>
          <a:p>
            <a:pPr lvl="1"/>
            <a:r>
              <a:rPr lang="en-US" dirty="0"/>
              <a:t>Cannot withdraw more money from your account then your balance.</a:t>
            </a:r>
          </a:p>
          <a:p>
            <a:pPr lvl="1"/>
            <a:r>
              <a:rPr lang="en-US" dirty="0"/>
              <a:t>Cannot buy items with a credit card if the card authorization fails.</a:t>
            </a:r>
          </a:p>
          <a:p>
            <a:pPr lvl="1"/>
            <a:endParaRPr lang="en-US" dirty="0"/>
          </a:p>
        </p:txBody>
      </p:sp>
    </p:spTree>
    <p:extLst>
      <p:ext uri="{BB962C8B-B14F-4D97-AF65-F5344CB8AC3E}">
        <p14:creationId xmlns:p14="http://schemas.microsoft.com/office/powerpoint/2010/main" val="32413536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4A630-1A27-474B-A7F5-B673E1576F4E}"/>
              </a:ext>
            </a:extLst>
          </p:cNvPr>
          <p:cNvSpPr>
            <a:spLocks noGrp="1"/>
          </p:cNvSpPr>
          <p:nvPr>
            <p:ph type="title"/>
          </p:nvPr>
        </p:nvSpPr>
        <p:spPr/>
        <p:txBody>
          <a:bodyPr/>
          <a:lstStyle/>
          <a:p>
            <a:r>
              <a:rPr lang="en-US" dirty="0"/>
              <a:t>Example Business Logic for a shopping cart</a:t>
            </a:r>
          </a:p>
        </p:txBody>
      </p:sp>
      <p:pic>
        <p:nvPicPr>
          <p:cNvPr id="4" name="Picture 3">
            <a:extLst>
              <a:ext uri="{FF2B5EF4-FFF2-40B4-BE49-F238E27FC236}">
                <a16:creationId xmlns:a16="http://schemas.microsoft.com/office/drawing/2014/main" id="{5BA296E7-C48B-4281-8EB7-B8D2C0CDAA80}"/>
              </a:ext>
            </a:extLst>
          </p:cNvPr>
          <p:cNvPicPr>
            <a:picLocks noChangeAspect="1"/>
          </p:cNvPicPr>
          <p:nvPr/>
        </p:nvPicPr>
        <p:blipFill>
          <a:blip r:embed="rId2"/>
          <a:stretch>
            <a:fillRect/>
          </a:stretch>
        </p:blipFill>
        <p:spPr>
          <a:xfrm>
            <a:off x="962526" y="2157664"/>
            <a:ext cx="10520157" cy="4215704"/>
          </a:xfrm>
          <a:prstGeom prst="rect">
            <a:avLst/>
          </a:prstGeom>
        </p:spPr>
      </p:pic>
    </p:spTree>
    <p:extLst>
      <p:ext uri="{BB962C8B-B14F-4D97-AF65-F5344CB8AC3E}">
        <p14:creationId xmlns:p14="http://schemas.microsoft.com/office/powerpoint/2010/main" val="7099266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71630-E7A1-4B6B-91FE-CE6F75662308}"/>
              </a:ext>
            </a:extLst>
          </p:cNvPr>
          <p:cNvSpPr>
            <a:spLocks noGrp="1"/>
          </p:cNvSpPr>
          <p:nvPr>
            <p:ph type="title"/>
          </p:nvPr>
        </p:nvSpPr>
        <p:spPr/>
        <p:txBody>
          <a:bodyPr/>
          <a:lstStyle/>
          <a:p>
            <a:r>
              <a:rPr lang="en-US" dirty="0"/>
              <a:t>EJB container</a:t>
            </a:r>
          </a:p>
        </p:txBody>
      </p:sp>
      <p:sp>
        <p:nvSpPr>
          <p:cNvPr id="3" name="Content Placeholder 2">
            <a:extLst>
              <a:ext uri="{FF2B5EF4-FFF2-40B4-BE49-F238E27FC236}">
                <a16:creationId xmlns:a16="http://schemas.microsoft.com/office/drawing/2014/main" id="{22FF6279-9B0C-4C22-ACE7-ED947F90F601}"/>
              </a:ext>
            </a:extLst>
          </p:cNvPr>
          <p:cNvSpPr>
            <a:spLocks noGrp="1"/>
          </p:cNvSpPr>
          <p:nvPr>
            <p:ph idx="1"/>
          </p:nvPr>
        </p:nvSpPr>
        <p:spPr/>
        <p:txBody>
          <a:bodyPr>
            <a:normAutofit/>
          </a:bodyPr>
          <a:lstStyle/>
          <a:p>
            <a:r>
              <a:rPr lang="en-US" sz="2800" dirty="0"/>
              <a:t>An EJB container manages the enterprise beans contained within it.</a:t>
            </a:r>
          </a:p>
          <a:p>
            <a:r>
              <a:rPr lang="en-US" sz="2800" dirty="0"/>
              <a:t>For each enterprise bean, the container is responsible for </a:t>
            </a:r>
          </a:p>
          <a:p>
            <a:pPr lvl="1"/>
            <a:r>
              <a:rPr lang="en-US" sz="2400" dirty="0"/>
              <a:t>registering the object, </a:t>
            </a:r>
          </a:p>
          <a:p>
            <a:pPr lvl="1"/>
            <a:r>
              <a:rPr lang="en-US" sz="2400" dirty="0"/>
              <a:t>providing a remote interface for the object, </a:t>
            </a:r>
          </a:p>
          <a:p>
            <a:pPr lvl="1"/>
            <a:r>
              <a:rPr lang="en-US" sz="2400" dirty="0"/>
              <a:t>creating and destroying object instances, </a:t>
            </a:r>
          </a:p>
          <a:p>
            <a:pPr lvl="1"/>
            <a:r>
              <a:rPr lang="en-US" sz="2400" dirty="0"/>
              <a:t>checking security for the object, </a:t>
            </a:r>
          </a:p>
          <a:p>
            <a:pPr lvl="1"/>
            <a:r>
              <a:rPr lang="en-US" sz="2400" dirty="0"/>
              <a:t>managing the active state for the object, </a:t>
            </a:r>
          </a:p>
          <a:p>
            <a:pPr lvl="1"/>
            <a:r>
              <a:rPr lang="en-US" sz="2400" dirty="0"/>
              <a:t>and coordinating distributed transactions.</a:t>
            </a:r>
          </a:p>
        </p:txBody>
      </p:sp>
    </p:spTree>
    <p:extLst>
      <p:ext uri="{BB962C8B-B14F-4D97-AF65-F5344CB8AC3E}">
        <p14:creationId xmlns:p14="http://schemas.microsoft.com/office/powerpoint/2010/main" val="23057122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49B43-D0BE-4FEB-BF54-DBC8F08D30A4}"/>
              </a:ext>
            </a:extLst>
          </p:cNvPr>
          <p:cNvSpPr>
            <a:spLocks noGrp="1"/>
          </p:cNvSpPr>
          <p:nvPr>
            <p:ph type="title"/>
          </p:nvPr>
        </p:nvSpPr>
        <p:spPr/>
        <p:txBody>
          <a:bodyPr/>
          <a:lstStyle/>
          <a:p>
            <a:r>
              <a:rPr lang="en-US" dirty="0"/>
              <a:t>EJB Container</a:t>
            </a:r>
          </a:p>
        </p:txBody>
      </p:sp>
      <p:sp>
        <p:nvSpPr>
          <p:cNvPr id="3" name="Content Placeholder 2">
            <a:extLst>
              <a:ext uri="{FF2B5EF4-FFF2-40B4-BE49-F238E27FC236}">
                <a16:creationId xmlns:a16="http://schemas.microsoft.com/office/drawing/2014/main" id="{10434682-F7CF-4808-A922-BC2204464B5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B3C06C23-FD0C-49BB-A225-FDF7F2857A15}"/>
              </a:ext>
            </a:extLst>
          </p:cNvPr>
          <p:cNvPicPr>
            <a:picLocks noChangeAspect="1"/>
          </p:cNvPicPr>
          <p:nvPr/>
        </p:nvPicPr>
        <p:blipFill>
          <a:blip r:embed="rId2"/>
          <a:stretch>
            <a:fillRect/>
          </a:stretch>
        </p:blipFill>
        <p:spPr>
          <a:xfrm>
            <a:off x="2130093" y="2008398"/>
            <a:ext cx="7931813" cy="4364970"/>
          </a:xfrm>
          <a:prstGeom prst="rect">
            <a:avLst/>
          </a:prstGeom>
        </p:spPr>
      </p:pic>
      <p:sp>
        <p:nvSpPr>
          <p:cNvPr id="5" name="TextBox 4">
            <a:extLst>
              <a:ext uri="{FF2B5EF4-FFF2-40B4-BE49-F238E27FC236}">
                <a16:creationId xmlns:a16="http://schemas.microsoft.com/office/drawing/2014/main" id="{A0E2E643-BB9D-45F6-BA45-5E8C60756310}"/>
              </a:ext>
            </a:extLst>
          </p:cNvPr>
          <p:cNvSpPr txBox="1"/>
          <p:nvPr/>
        </p:nvSpPr>
        <p:spPr>
          <a:xfrm>
            <a:off x="5646821" y="2121408"/>
            <a:ext cx="171623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t>Java EE Server</a:t>
            </a:r>
          </a:p>
        </p:txBody>
      </p:sp>
    </p:spTree>
    <p:extLst>
      <p:ext uri="{BB962C8B-B14F-4D97-AF65-F5344CB8AC3E}">
        <p14:creationId xmlns:p14="http://schemas.microsoft.com/office/powerpoint/2010/main" val="42303039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11B318-6800-4592-98BC-0D951EEC5ADC}"/>
              </a:ext>
            </a:extLst>
          </p:cNvPr>
          <p:cNvSpPr>
            <a:spLocks noGrp="1"/>
          </p:cNvSpPr>
          <p:nvPr>
            <p:ph type="title"/>
          </p:nvPr>
        </p:nvSpPr>
        <p:spPr/>
        <p:txBody>
          <a:bodyPr/>
          <a:lstStyle/>
          <a:p>
            <a:r>
              <a:rPr lang="en-US" dirty="0"/>
              <a:t>Stateless and Stateful</a:t>
            </a:r>
          </a:p>
        </p:txBody>
      </p:sp>
      <p:sp>
        <p:nvSpPr>
          <p:cNvPr id="5" name="Content Placeholder 4">
            <a:extLst>
              <a:ext uri="{FF2B5EF4-FFF2-40B4-BE49-F238E27FC236}">
                <a16:creationId xmlns:a16="http://schemas.microsoft.com/office/drawing/2014/main" id="{C983BB9B-4670-44F9-A55F-4F28DA18DF10}"/>
              </a:ext>
            </a:extLst>
          </p:cNvPr>
          <p:cNvSpPr>
            <a:spLocks noGrp="1"/>
          </p:cNvSpPr>
          <p:nvPr>
            <p:ph idx="1"/>
          </p:nvPr>
        </p:nvSpPr>
        <p:spPr/>
        <p:txBody>
          <a:bodyPr>
            <a:normAutofit/>
          </a:bodyPr>
          <a:lstStyle/>
          <a:p>
            <a:r>
              <a:rPr lang="en-US" sz="2400" dirty="0"/>
              <a:t>What are the differences?</a:t>
            </a:r>
          </a:p>
          <a:p>
            <a:pPr lvl="1"/>
            <a:r>
              <a:rPr lang="en-US" sz="2000" dirty="0"/>
              <a:t>Stateless objects for all users (application level).</a:t>
            </a:r>
          </a:p>
          <a:p>
            <a:pPr lvl="1"/>
            <a:r>
              <a:rPr lang="en-US" sz="2000" dirty="0"/>
              <a:t>Stateful objects for individual user (session level).</a:t>
            </a:r>
          </a:p>
          <a:p>
            <a:r>
              <a:rPr lang="en-US" sz="2400" dirty="0"/>
              <a:t>Stateless objects can be a service for all users</a:t>
            </a:r>
          </a:p>
          <a:p>
            <a:pPr lvl="1"/>
            <a:r>
              <a:rPr lang="en-US" sz="2000" dirty="0"/>
              <a:t>They created when a method/application is called/started.</a:t>
            </a:r>
          </a:p>
          <a:p>
            <a:pPr lvl="1"/>
            <a:r>
              <a:rPr lang="en-US" sz="2000" dirty="0"/>
              <a:t>They are the same objects visible to all users but don’t hold state for each user.</a:t>
            </a:r>
          </a:p>
          <a:p>
            <a:r>
              <a:rPr lang="en-US" sz="2400" dirty="0"/>
              <a:t>Stateful objects are not shared among users</a:t>
            </a:r>
          </a:p>
          <a:p>
            <a:pPr lvl="1"/>
            <a:r>
              <a:rPr lang="en-US" sz="2000" dirty="0"/>
              <a:t>They hold state for individual user.</a:t>
            </a:r>
          </a:p>
          <a:p>
            <a:pPr lvl="1"/>
            <a:r>
              <a:rPr lang="en-US" sz="2000" dirty="0"/>
              <a:t>They will die when client sessions are ended or timeout.</a:t>
            </a:r>
          </a:p>
        </p:txBody>
      </p:sp>
    </p:spTree>
    <p:extLst>
      <p:ext uri="{BB962C8B-B14F-4D97-AF65-F5344CB8AC3E}">
        <p14:creationId xmlns:p14="http://schemas.microsoft.com/office/powerpoint/2010/main" val="27242283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2305</TotalTime>
  <Words>7356</Words>
  <Application>Microsoft Office PowerPoint</Application>
  <PresentationFormat>Widescreen</PresentationFormat>
  <Paragraphs>848</Paragraphs>
  <Slides>165</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165</vt:i4>
      </vt:variant>
    </vt:vector>
  </HeadingPairs>
  <TitlesOfParts>
    <vt:vector size="177" baseType="lpstr">
      <vt:lpstr>DengXian</vt:lpstr>
      <vt:lpstr>FZYaoTi</vt:lpstr>
      <vt:lpstr>Arial</vt:lpstr>
      <vt:lpstr>Arial</vt:lpstr>
      <vt:lpstr>Bahnschrift SemiBold</vt:lpstr>
      <vt:lpstr>Calibri</vt:lpstr>
      <vt:lpstr>Century Schoolbook</vt:lpstr>
      <vt:lpstr>Consolas</vt:lpstr>
      <vt:lpstr>Rockwell</vt:lpstr>
      <vt:lpstr>Rockwell Condensed</vt:lpstr>
      <vt:lpstr>Wingdings</vt:lpstr>
      <vt:lpstr>Wood Type</vt:lpstr>
      <vt:lpstr>Chapter four </vt:lpstr>
      <vt:lpstr>Chapter outline</vt:lpstr>
      <vt:lpstr>Web Programming in Java</vt:lpstr>
      <vt:lpstr>3.1 Java server Pages</vt:lpstr>
      <vt:lpstr>What is Jsp?</vt:lpstr>
      <vt:lpstr>Java Servlet Example </vt:lpstr>
      <vt:lpstr>Java Servlet Example (cont.) </vt:lpstr>
      <vt:lpstr>Java Servlet Example (cont.) </vt:lpstr>
      <vt:lpstr>Java Servlet Problem</vt:lpstr>
      <vt:lpstr>Introduction to Java Server Pages (JSP)</vt:lpstr>
      <vt:lpstr>Process of translating and running JSP pages</vt:lpstr>
      <vt:lpstr>JSP Example</vt:lpstr>
      <vt:lpstr>Convert JSP to Java Class</vt:lpstr>
      <vt:lpstr>JSP Login Example （index.html）</vt:lpstr>
      <vt:lpstr>JSP Login Example （web.xml）</vt:lpstr>
      <vt:lpstr>JSP Login Example （response.jsp）</vt:lpstr>
      <vt:lpstr>JSP Login Example （DoPost method）</vt:lpstr>
      <vt:lpstr>JSP + servlet Login Example </vt:lpstr>
      <vt:lpstr>JSP + servlet Login Example </vt:lpstr>
      <vt:lpstr>JSP + servlet Login Example </vt:lpstr>
      <vt:lpstr>JSP + servlet Login Example </vt:lpstr>
      <vt:lpstr>JSP + servlet Login Example </vt:lpstr>
      <vt:lpstr>JSP + servlet Login Example </vt:lpstr>
      <vt:lpstr>MVC Design Pattern</vt:lpstr>
      <vt:lpstr>Stock System Example 1</vt:lpstr>
      <vt:lpstr>Single program (Java Servlet) to process a transaction</vt:lpstr>
      <vt:lpstr>Single program (Java Servlet) to process a transaction</vt:lpstr>
      <vt:lpstr>Single program (Java Servlet) to process a transaction</vt:lpstr>
      <vt:lpstr>Single program (Java Servlet) to process a transaction</vt:lpstr>
      <vt:lpstr>Stock System Example 2</vt:lpstr>
      <vt:lpstr>single program (JSP) to process a transaction</vt:lpstr>
      <vt:lpstr>single program (JSP) to process a transaction</vt:lpstr>
      <vt:lpstr>single program (JSP) to process a transaction</vt:lpstr>
      <vt:lpstr>Problem &amp; Solution</vt:lpstr>
      <vt:lpstr>Introduction to the MVC Design pattern</vt:lpstr>
      <vt:lpstr>Recap on Java Servlet, Jsp, javaBean</vt:lpstr>
      <vt:lpstr>Recap on Java Servlet, Jsp, javaBean</vt:lpstr>
      <vt:lpstr>Recap on JavaBean</vt:lpstr>
      <vt:lpstr>JavaBean Characteristics</vt:lpstr>
      <vt:lpstr>JavaBean Example: PersonBean</vt:lpstr>
      <vt:lpstr>Transaction workflow diagram</vt:lpstr>
      <vt:lpstr>Transaction Workflow</vt:lpstr>
      <vt:lpstr>Model view Controller</vt:lpstr>
      <vt:lpstr>MVC (Model)</vt:lpstr>
      <vt:lpstr>MVC (Model)</vt:lpstr>
      <vt:lpstr>MVC (Control)</vt:lpstr>
      <vt:lpstr>MVC (Control)</vt:lpstr>
      <vt:lpstr>MVC (View)</vt:lpstr>
      <vt:lpstr>Transaction Flow Diagram</vt:lpstr>
      <vt:lpstr>MVC Framework</vt:lpstr>
      <vt:lpstr>Software framework</vt:lpstr>
      <vt:lpstr>How to start building an enterprise application?</vt:lpstr>
      <vt:lpstr>Development Evolution</vt:lpstr>
      <vt:lpstr>MVC Design Pattern</vt:lpstr>
      <vt:lpstr>Designing a software framework</vt:lpstr>
      <vt:lpstr>Building a Skyscraper</vt:lpstr>
      <vt:lpstr>What exactly it is?</vt:lpstr>
      <vt:lpstr>Software Framework vs Library</vt:lpstr>
      <vt:lpstr>Framework characteristics</vt:lpstr>
      <vt:lpstr>Web Application Framework</vt:lpstr>
      <vt:lpstr>The reason of using Framework</vt:lpstr>
      <vt:lpstr>JAVA server faces (jsf)</vt:lpstr>
      <vt:lpstr>Discussion – Why JSP + Servlet?</vt:lpstr>
      <vt:lpstr>Java server faces</vt:lpstr>
      <vt:lpstr>Benefits of JSF</vt:lpstr>
      <vt:lpstr>Benefits of JSF</vt:lpstr>
      <vt:lpstr>JSF Architecture</vt:lpstr>
      <vt:lpstr>Components of a JSF Application</vt:lpstr>
      <vt:lpstr>jSF resources</vt:lpstr>
      <vt:lpstr>The First JSF example: (web.xml)</vt:lpstr>
      <vt:lpstr>The First JSF example: (index.xhtml)</vt:lpstr>
      <vt:lpstr>The First JSF example: (User.java)</vt:lpstr>
      <vt:lpstr>The First JSF example: (FormController.java)</vt:lpstr>
      <vt:lpstr>The First JSF example: (Response.xhtml)</vt:lpstr>
      <vt:lpstr>JSF Page Structure</vt:lpstr>
      <vt:lpstr>What are all these JSF HTML tags?</vt:lpstr>
      <vt:lpstr>Managed beans</vt:lpstr>
      <vt:lpstr>the significance of managed beans</vt:lpstr>
      <vt:lpstr>Requirements for Managed beans</vt:lpstr>
      <vt:lpstr>JSF Expression Language</vt:lpstr>
      <vt:lpstr>JSF managed bean scope</vt:lpstr>
      <vt:lpstr>JSF managed bean scope</vt:lpstr>
      <vt:lpstr>JSF managed bean scope</vt:lpstr>
      <vt:lpstr>Scope Example: (web.xml) </vt:lpstr>
      <vt:lpstr>Scope Example: (index.html)</vt:lpstr>
      <vt:lpstr>Scope Example: (clickFormscope.xhtml)</vt:lpstr>
      <vt:lpstr>Scope Example: (clickFormscope.xhtml)</vt:lpstr>
      <vt:lpstr>Scope Example: Managed Beans</vt:lpstr>
      <vt:lpstr>Enterprise Java Bean (EJB)</vt:lpstr>
      <vt:lpstr>Introduction</vt:lpstr>
      <vt:lpstr>What is business logic?</vt:lpstr>
      <vt:lpstr>What is business logic?</vt:lpstr>
      <vt:lpstr>What is business logic?</vt:lpstr>
      <vt:lpstr>Business Logic – Decisions to be made</vt:lpstr>
      <vt:lpstr>What is a business rule?</vt:lpstr>
      <vt:lpstr>Example Business Logic for a shopping cart</vt:lpstr>
      <vt:lpstr>EJB container</vt:lpstr>
      <vt:lpstr>EJB Container</vt:lpstr>
      <vt:lpstr>Stateless and Stateful</vt:lpstr>
      <vt:lpstr>Example of Stateless and Stateful</vt:lpstr>
      <vt:lpstr>What is inversion of control?</vt:lpstr>
      <vt:lpstr>What is Contexts And dependency Injection (CDI)?</vt:lpstr>
      <vt:lpstr>Types of EJB</vt:lpstr>
      <vt:lpstr>Benefits</vt:lpstr>
      <vt:lpstr>EJB Example</vt:lpstr>
      <vt:lpstr>Stateless Bean</vt:lpstr>
      <vt:lpstr>Steps to Create a Stateless EJB</vt:lpstr>
      <vt:lpstr>EJB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Oriented Architecture</vt:lpstr>
      <vt:lpstr>Introduction to Services</vt:lpstr>
      <vt:lpstr>Typical system architecture of an enterprise</vt:lpstr>
      <vt:lpstr>The Monolithic style</vt:lpstr>
      <vt:lpstr>Issues of Monolithic Style</vt:lpstr>
      <vt:lpstr>Introduction to Microservices</vt:lpstr>
      <vt:lpstr>Microservice architecture</vt:lpstr>
      <vt:lpstr>Tight and loose coupling</vt:lpstr>
      <vt:lpstr>Tight and loose coupling (cont.)</vt:lpstr>
      <vt:lpstr>Benefits and Drawbacks</vt:lpstr>
      <vt:lpstr>Benefits and Drawbacks (cont.)</vt:lpstr>
      <vt:lpstr>Web Service Implementation</vt:lpstr>
      <vt:lpstr>Web service</vt:lpstr>
      <vt:lpstr>Web Service API?</vt:lpstr>
      <vt:lpstr>Elements of a Web Service API</vt:lpstr>
      <vt:lpstr>What is REST?</vt:lpstr>
      <vt:lpstr>Introduction to Restful web service</vt:lpstr>
      <vt:lpstr>RESTful Architecture</vt:lpstr>
      <vt:lpstr>REST API</vt:lpstr>
      <vt:lpstr>RESTful Design Principles</vt:lpstr>
      <vt:lpstr>RESTful design principles (cont. )</vt:lpstr>
      <vt:lpstr>Java API for RESTful Web Services</vt:lpstr>
      <vt:lpstr>RESTful in Practice</vt:lpstr>
      <vt:lpstr>RESTful in Practice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RESTful JAX-RS Annotations</vt:lpstr>
      <vt:lpstr>PowerPoint Presentation</vt:lpstr>
      <vt:lpstr>RESTful Client Tools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LEI KIN</dc:creator>
  <cp:lastModifiedBy>LEI KIN</cp:lastModifiedBy>
  <cp:revision>172</cp:revision>
  <dcterms:created xsi:type="dcterms:W3CDTF">2021-09-05T07:04:33Z</dcterms:created>
  <dcterms:modified xsi:type="dcterms:W3CDTF">2021-10-25T12:06:50Z</dcterms:modified>
</cp:coreProperties>
</file>